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tmp" ContentType="image/p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60" r:id="rId1"/>
    <p:sldMasterId id="2147483697" r:id="rId2"/>
  </p:sldMasterIdLst>
  <p:notesMasterIdLst>
    <p:notesMasterId r:id="rId34"/>
  </p:notesMasterIdLst>
  <p:handoutMasterIdLst>
    <p:handoutMasterId r:id="rId35"/>
  </p:handoutMasterIdLst>
  <p:sldIdLst>
    <p:sldId id="382" r:id="rId3"/>
    <p:sldId id="401" r:id="rId4"/>
    <p:sldId id="398" r:id="rId5"/>
    <p:sldId id="402" r:id="rId6"/>
    <p:sldId id="403" r:id="rId7"/>
    <p:sldId id="407" r:id="rId8"/>
    <p:sldId id="416" r:id="rId9"/>
    <p:sldId id="417" r:id="rId10"/>
    <p:sldId id="418" r:id="rId11"/>
    <p:sldId id="419" r:id="rId12"/>
    <p:sldId id="420" r:id="rId13"/>
    <p:sldId id="421" r:id="rId14"/>
    <p:sldId id="404" r:id="rId15"/>
    <p:sldId id="422" r:id="rId16"/>
    <p:sldId id="399" r:id="rId17"/>
    <p:sldId id="423" r:id="rId18"/>
    <p:sldId id="424" r:id="rId19"/>
    <p:sldId id="405" r:id="rId20"/>
    <p:sldId id="425" r:id="rId21"/>
    <p:sldId id="400" r:id="rId22"/>
    <p:sldId id="409" r:id="rId23"/>
    <p:sldId id="412" r:id="rId24"/>
    <p:sldId id="408" r:id="rId25"/>
    <p:sldId id="413" r:id="rId26"/>
    <p:sldId id="414" r:id="rId27"/>
    <p:sldId id="415" r:id="rId28"/>
    <p:sldId id="428" r:id="rId29"/>
    <p:sldId id="410" r:id="rId30"/>
    <p:sldId id="411" r:id="rId31"/>
    <p:sldId id="426" r:id="rId32"/>
    <p:sldId id="427" r:id="rId33"/>
  </p:sldIdLst>
  <p:sldSz cx="9144000" cy="6858000" type="screen4x3"/>
  <p:notesSz cx="6805613" cy="99393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25" userDrawn="1">
          <p15:clr>
            <a:srgbClr val="A4A3A4"/>
          </p15:clr>
        </p15:guide>
        <p15:guide id="2" orient="horz" pos="3974">
          <p15:clr>
            <a:srgbClr val="A4A3A4"/>
          </p15:clr>
        </p15:guide>
        <p15:guide id="3" orient="horz" pos="527">
          <p15:clr>
            <a:srgbClr val="A4A3A4"/>
          </p15:clr>
        </p15:guide>
        <p15:guide id="4" pos="2880">
          <p15:clr>
            <a:srgbClr val="A4A3A4"/>
          </p15:clr>
        </p15:guide>
        <p15:guide id="5" pos="5602">
          <p15:clr>
            <a:srgbClr val="A4A3A4"/>
          </p15:clr>
        </p15:guide>
        <p15:guide id="6" pos="158">
          <p15:clr>
            <a:srgbClr val="A4A3A4"/>
          </p15:clr>
        </p15:guide>
        <p15:guide id="7" pos="521">
          <p15:clr>
            <a:srgbClr val="A4A3A4"/>
          </p15:clr>
        </p15:guide>
        <p15:guide id="8" pos="839" userDrawn="1">
          <p15:clr>
            <a:srgbClr val="A4A3A4"/>
          </p15:clr>
        </p15:guide>
        <p15:guide id="9" pos="5511">
          <p15:clr>
            <a:srgbClr val="A4A3A4"/>
          </p15:clr>
        </p15:guide>
        <p15:guide id="10" pos="249" userDrawn="1">
          <p15:clr>
            <a:srgbClr val="A4A3A4"/>
          </p15:clr>
        </p15:guide>
        <p15:guide id="11" orient="horz" pos="1026" userDrawn="1">
          <p15:clr>
            <a:srgbClr val="A4A3A4"/>
          </p15:clr>
        </p15:guide>
        <p15:guide id="12" pos="884" userDrawn="1">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0099FF"/>
    <a:srgbClr val="89FFC5"/>
    <a:srgbClr val="FCF600"/>
    <a:srgbClr val="00E196"/>
    <a:srgbClr val="F5FFE6"/>
    <a:srgbClr val="E4FDC2"/>
    <a:srgbClr val="DAFDA7"/>
    <a:srgbClr val="89FFD8"/>
    <a:srgbClr val="ADE4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ABFCF23-3B69-468F-B69F-88F6DE6A72F2}" styleName="Stile medio 1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7292A2E-F333-43FB-9621-5CBBE7FDCDCB}" styleName="Stile chiaro 2 - Colore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4B1156A-380E-4F78-BDF5-A606A8083BF9}" styleName="Stile medio 4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38B1855-1B75-4FBE-930C-398BA8C253C6}" styleName="Stile con tema 2 - Colore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Stile chiaro 3 - Color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A107856-5554-42FB-B03E-39F5DBC370BA}" styleName="Stile medio 4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62" autoAdjust="0"/>
    <p:restoredTop sz="94128" autoAdjust="0"/>
  </p:normalViewPr>
  <p:slideViewPr>
    <p:cSldViewPr showGuides="1">
      <p:cViewPr varScale="1">
        <p:scale>
          <a:sx n="93" d="100"/>
          <a:sy n="93" d="100"/>
        </p:scale>
        <p:origin x="1980" y="96"/>
      </p:cViewPr>
      <p:guideLst>
        <p:guide orient="horz" pos="1525"/>
        <p:guide orient="horz" pos="3974"/>
        <p:guide orient="horz" pos="527"/>
        <p:guide pos="2880"/>
        <p:guide pos="5602"/>
        <p:guide pos="158"/>
        <p:guide pos="521"/>
        <p:guide pos="839"/>
        <p:guide pos="5511"/>
        <p:guide pos="249"/>
        <p:guide orient="horz" pos="1026"/>
        <p:guide pos="884"/>
      </p:guideLst>
    </p:cSldViewPr>
  </p:slideViewPr>
  <p:outlineViewPr>
    <p:cViewPr>
      <p:scale>
        <a:sx n="33" d="100"/>
        <a:sy n="33" d="100"/>
      </p:scale>
      <p:origin x="0" y="1944"/>
    </p:cViewPr>
    <p:sldLst>
      <p:sld r:id="rId1" collapse="1"/>
    </p:sldLst>
  </p:outlineViewPr>
  <p:notesTextViewPr>
    <p:cViewPr>
      <p:scale>
        <a:sx n="3" d="2"/>
        <a:sy n="3" d="2"/>
      </p:scale>
      <p:origin x="0" y="0"/>
    </p:cViewPr>
  </p:notesTextViewPr>
  <p:sorterViewPr>
    <p:cViewPr>
      <p:scale>
        <a:sx n="100" d="100"/>
        <a:sy n="100" d="100"/>
      </p:scale>
      <p:origin x="0" y="0"/>
    </p:cViewPr>
  </p:sorterViewPr>
  <p:notesViewPr>
    <p:cSldViewPr>
      <p:cViewPr varScale="1">
        <p:scale>
          <a:sx n="59" d="100"/>
          <a:sy n="59" d="100"/>
        </p:scale>
        <p:origin x="-2765" y="-86"/>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9579577058497529E-2"/>
          <c:y val="0.17691850044388727"/>
          <c:w val="0.86375766419575695"/>
          <c:h val="0.6945328182141689"/>
        </c:manualLayout>
      </c:layout>
      <c:pie3D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AFE5-4CAB-81DB-EA79F14A9B42}"/>
              </c:ext>
            </c:extLst>
          </c:dPt>
          <c:dPt>
            <c:idx val="1"/>
            <c:bubble3D val="0"/>
            <c:explosion val="19"/>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AFE5-4CAB-81DB-EA79F14A9B42}"/>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AFE5-4CAB-81DB-EA79F14A9B42}"/>
              </c:ext>
            </c:extLst>
          </c:dPt>
          <c:dLbls>
            <c:dLbl>
              <c:idx val="0"/>
              <c:layout>
                <c:manualLayout>
                  <c:x val="2.8115469865063251E-2"/>
                  <c:y val="0.14015606028801972"/>
                </c:manualLayout>
              </c:layout>
              <c:tx>
                <c:rich>
                  <a:bodyPr rot="0" spcFirstLastPara="1" vertOverflow="ellipsis" vert="horz" wrap="square" lIns="0" tIns="0" rIns="0" bIns="0" anchor="ctr" anchorCtr="1">
                    <a:spAutoFit/>
                  </a:bodyPr>
                  <a:lstStyle/>
                  <a:p>
                    <a:pPr>
                      <a:defRPr sz="1197" b="0" i="0" u="none" strike="noStrike" kern="1200" baseline="0">
                        <a:solidFill>
                          <a:schemeClr val="tx2">
                            <a:lumMod val="75000"/>
                          </a:schemeClr>
                        </a:solidFill>
                        <a:latin typeface="+mn-lt"/>
                        <a:ea typeface="+mn-ea"/>
                        <a:cs typeface="+mn-cs"/>
                      </a:defRPr>
                    </a:pPr>
                    <a:r>
                      <a:rPr lang="en-US" b="1" dirty="0">
                        <a:solidFill>
                          <a:schemeClr val="tx2">
                            <a:lumMod val="75000"/>
                          </a:schemeClr>
                        </a:solidFill>
                      </a:rPr>
                      <a:t>TRATTAIZIONE</a:t>
                    </a:r>
                    <a:r>
                      <a:rPr lang="en-US" b="1" baseline="0" dirty="0">
                        <a:solidFill>
                          <a:schemeClr val="tx2">
                            <a:lumMod val="75000"/>
                          </a:schemeClr>
                        </a:solidFill>
                      </a:rPr>
                      <a:t> MANUALE
66%</a:t>
                    </a:r>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1-AFE5-4CAB-81DB-EA79F14A9B42}"/>
                </c:ext>
              </c:extLst>
            </c:dLbl>
            <c:dLbl>
              <c:idx val="1"/>
              <c:layout>
                <c:manualLayout>
                  <c:x val="-3.0076604651573816E-2"/>
                  <c:y val="0.15802052956822613"/>
                </c:manualLayout>
              </c:layout>
              <c:tx>
                <c:rich>
                  <a:bodyPr rot="0" spcFirstLastPara="1" vertOverflow="ellipsis" vert="horz" wrap="square" lIns="0" tIns="0" rIns="0" bIns="0" anchor="ctr" anchorCtr="0">
                    <a:noAutofit/>
                  </a:bodyPr>
                  <a:lstStyle/>
                  <a:p>
                    <a:pPr algn="ctr">
                      <a:defRPr sz="1197" b="0" i="0" u="none" strike="noStrike" kern="1200" baseline="0">
                        <a:solidFill>
                          <a:schemeClr val="tx2">
                            <a:lumMod val="75000"/>
                          </a:schemeClr>
                        </a:solidFill>
                        <a:latin typeface="+mn-lt"/>
                        <a:ea typeface="+mn-ea"/>
                        <a:cs typeface="+mn-cs"/>
                      </a:defRPr>
                    </a:pPr>
                    <a:r>
                      <a:rPr lang="en-US" b="1" dirty="0">
                        <a:solidFill>
                          <a:schemeClr val="tx2">
                            <a:lumMod val="75000"/>
                          </a:schemeClr>
                        </a:solidFill>
                      </a:rPr>
                      <a:t>RIFIUTO AUTOMATICO</a:t>
                    </a:r>
                    <a:r>
                      <a:rPr lang="en-US" b="1" baseline="0" dirty="0">
                        <a:solidFill>
                          <a:schemeClr val="tx2">
                            <a:lumMod val="75000"/>
                          </a:schemeClr>
                        </a:solidFill>
                      </a:rPr>
                      <a:t>
3%</a:t>
                    </a:r>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manualLayout>
                      <c:w val="0.19051955085798547"/>
                      <c:h val="0.19816702098984298"/>
                    </c:manualLayout>
                  </c15:layout>
                  <c15:showDataLabelsRange val="0"/>
                </c:ext>
                <c:ext xmlns:c16="http://schemas.microsoft.com/office/drawing/2014/chart" uri="{C3380CC4-5D6E-409C-BE32-E72D297353CC}">
                  <c16:uniqueId val="{00000003-AFE5-4CAB-81DB-EA79F14A9B42}"/>
                </c:ext>
              </c:extLst>
            </c:dLbl>
            <c:dLbl>
              <c:idx val="2"/>
              <c:layout>
                <c:manualLayout>
                  <c:x val="-5.7801584654212812E-2"/>
                  <c:y val="-0.15111964156887384"/>
                </c:manualLayout>
              </c:layout>
              <c:tx>
                <c:rich>
                  <a:bodyPr rot="0" spcFirstLastPara="1" vertOverflow="ellipsis" vert="horz" wrap="square" lIns="0" tIns="0" rIns="0" bIns="0" anchor="ctr" anchorCtr="1">
                    <a:spAutoFit/>
                  </a:bodyPr>
                  <a:lstStyle/>
                  <a:p>
                    <a:pPr>
                      <a:defRPr sz="1197" b="0" i="0" u="none" strike="noStrike" kern="1200" baseline="0">
                        <a:solidFill>
                          <a:schemeClr val="tx2">
                            <a:lumMod val="75000"/>
                          </a:schemeClr>
                        </a:solidFill>
                        <a:latin typeface="+mn-lt"/>
                        <a:ea typeface="+mn-ea"/>
                        <a:cs typeface="+mn-cs"/>
                      </a:defRPr>
                    </a:pPr>
                    <a:r>
                      <a:rPr lang="en-US" b="1" dirty="0">
                        <a:solidFill>
                          <a:schemeClr val="tx2">
                            <a:lumMod val="75000"/>
                          </a:schemeClr>
                        </a:solidFill>
                      </a:rPr>
                      <a:t>REGISTRAZIONE AUTOMATICA</a:t>
                    </a:r>
                    <a:r>
                      <a:rPr lang="en-US" b="1" baseline="0" dirty="0">
                        <a:solidFill>
                          <a:schemeClr val="tx2">
                            <a:lumMod val="75000"/>
                          </a:schemeClr>
                        </a:solidFill>
                      </a:rPr>
                      <a:t>
31%</a:t>
                    </a:r>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5-AFE5-4CAB-81DB-EA79F14A9B4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Foglio1!$A$2:$A$4</c:f>
              <c:strCache>
                <c:ptCount val="3"/>
                <c:pt idx="0">
                  <c:v>TRATTAZIONE MANUALE</c:v>
                </c:pt>
                <c:pt idx="1">
                  <c:v>RIFIUTO AUTOMATICO</c:v>
                </c:pt>
                <c:pt idx="2">
                  <c:v>REGISTRAZIONE AUTOMATICA</c:v>
                </c:pt>
              </c:strCache>
            </c:strRef>
          </c:cat>
          <c:val>
            <c:numRef>
              <c:f>Foglio1!$B$2:$B$4</c:f>
              <c:numCache>
                <c:formatCode>General</c:formatCode>
                <c:ptCount val="3"/>
                <c:pt idx="0">
                  <c:v>1228958</c:v>
                </c:pt>
                <c:pt idx="1">
                  <c:v>49794</c:v>
                </c:pt>
                <c:pt idx="2">
                  <c:v>575347</c:v>
                </c:pt>
              </c:numCache>
            </c:numRef>
          </c:val>
          <c:extLst>
            <c:ext xmlns:c16="http://schemas.microsoft.com/office/drawing/2014/chart" uri="{C3380CC4-5D6E-409C-BE32-E72D297353CC}">
              <c16:uniqueId val="{00000006-AFE5-4CAB-81DB-EA79F14A9B42}"/>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2964468594398601E-3"/>
          <c:y val="0.22008947731278139"/>
          <c:w val="0.89828099908091019"/>
          <c:h val="0.71257796020491093"/>
        </c:manualLayout>
      </c:layout>
      <c:pie3D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D679-4115-91CB-51730AAC1888}"/>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D679-4115-91CB-51730AAC1888}"/>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D679-4115-91CB-51730AAC1888}"/>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D679-4115-91CB-51730AAC1888}"/>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D679-4115-91CB-51730AAC1888}"/>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D679-4115-91CB-51730AAC1888}"/>
              </c:ext>
            </c:extLst>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D-D679-4115-91CB-51730AAC188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Foglio1!$A$2:$A$8</c:f>
              <c:strCache>
                <c:ptCount val="7"/>
                <c:pt idx="0">
                  <c:v>Errata rappresentazione dell`esposizione grafica (planimetria)</c:v>
                </c:pt>
                <c:pt idx="1">
                  <c:v>Errata indicazione della causale di dichiarazione della variazione</c:v>
                </c:pt>
                <c:pt idx="2">
                  <c:v>Errata descrizione dei poligoni per il calcolo delle superfici - Errata indicazione della tipologia</c:v>
                </c:pt>
                <c:pt idx="3">
                  <c:v>Assenza di relazione tecnica (quando prevista)</c:v>
                </c:pt>
                <c:pt idx="4">
                  <c:v>Indicato indirizzo non certificato anche se esistente indirizzo certificato</c:v>
                </c:pt>
                <c:pt idx="5">
                  <c:v>Inesatta redazione dell`elaborato planimetrico e/o dell`elenco subalterni</c:v>
                </c:pt>
                <c:pt idx="6">
                  <c:v>Altro</c:v>
                </c:pt>
              </c:strCache>
            </c:strRef>
          </c:cat>
          <c:val>
            <c:numRef>
              <c:f>Foglio1!$B$2:$B$8</c:f>
              <c:numCache>
                <c:formatCode>General</c:formatCode>
                <c:ptCount val="7"/>
                <c:pt idx="0">
                  <c:v>1635</c:v>
                </c:pt>
                <c:pt idx="1">
                  <c:v>1428</c:v>
                </c:pt>
                <c:pt idx="2">
                  <c:v>897</c:v>
                </c:pt>
                <c:pt idx="3">
                  <c:v>823</c:v>
                </c:pt>
                <c:pt idx="4">
                  <c:v>721</c:v>
                </c:pt>
                <c:pt idx="5">
                  <c:v>652</c:v>
                </c:pt>
                <c:pt idx="6">
                  <c:v>6163</c:v>
                </c:pt>
              </c:numCache>
            </c:numRef>
          </c:val>
          <c:extLst>
            <c:ext xmlns:c16="http://schemas.microsoft.com/office/drawing/2014/chart" uri="{C3380CC4-5D6E-409C-BE32-E72D297353CC}">
              <c16:uniqueId val="{0000000E-D679-4115-91CB-51730AAC1888}"/>
            </c:ext>
          </c:extLst>
        </c:ser>
        <c:dLbls>
          <c:showLegendKey val="0"/>
          <c:showVal val="0"/>
          <c:showCatName val="1"/>
          <c:showSerName val="0"/>
          <c:showPercent val="0"/>
          <c:showBubbleSize val="0"/>
          <c:showLeaderLines val="1"/>
        </c:dLbls>
      </c:pie3DChart>
      <c:spPr>
        <a:noFill/>
        <a:ln>
          <a:noFill/>
        </a:ln>
        <a:effectLst/>
      </c:spPr>
    </c:plotArea>
    <c:legend>
      <c:legendPos val="r"/>
      <c:layout>
        <c:manualLayout>
          <c:xMode val="edge"/>
          <c:yMode val="edge"/>
          <c:x val="0.75756252143922376"/>
          <c:y val="7.8453876779501608E-2"/>
          <c:w val="0.24243745644423348"/>
          <c:h val="0.8849168120097524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1.svg"/><Relationship Id="rId2" Type="http://schemas.openxmlformats.org/officeDocument/2006/relationships/image" Target="../media/image61.svg"/><Relationship Id="rId1" Type="http://schemas.openxmlformats.org/officeDocument/2006/relationships/image" Target="../media/image60.png"/><Relationship Id="rId6" Type="http://schemas.openxmlformats.org/officeDocument/2006/relationships/image" Target="../media/image65.sv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svg"/><Relationship Id="rId4" Type="http://schemas.openxmlformats.org/officeDocument/2006/relationships/image" Target="../media/image63.svg"/><Relationship Id="rId9" Type="http://schemas.openxmlformats.org/officeDocument/2006/relationships/image" Target="../media/image6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1.svg"/><Relationship Id="rId2" Type="http://schemas.openxmlformats.org/officeDocument/2006/relationships/image" Target="../media/image61.svg"/><Relationship Id="rId1" Type="http://schemas.openxmlformats.org/officeDocument/2006/relationships/image" Target="../media/image60.png"/><Relationship Id="rId6" Type="http://schemas.openxmlformats.org/officeDocument/2006/relationships/image" Target="../media/image65.sv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svg"/><Relationship Id="rId4" Type="http://schemas.openxmlformats.org/officeDocument/2006/relationships/image" Target="../media/image63.svg"/><Relationship Id="rId9" Type="http://schemas.openxmlformats.org/officeDocument/2006/relationships/image" Target="../media/image6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CE9C16-6568-49AF-BB0F-F5A9B7EFD1A9}"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it-IT"/>
        </a:p>
      </dgm:t>
    </dgm:pt>
    <dgm:pt modelId="{5411E5AF-6D13-4C58-8C30-3291FC66A8C3}">
      <dgm:prSet phldrT="[Testo]"/>
      <dgm:spPr/>
      <dgm:t>
        <a:bodyPr/>
        <a:lstStyle/>
        <a:p>
          <a:r>
            <a:rPr lang="it-IT" dirty="0">
              <a:solidFill>
                <a:schemeClr val="tx2">
                  <a:lumMod val="75000"/>
                </a:schemeClr>
              </a:solidFill>
            </a:rPr>
            <a:t>CONTROLLO GENERALE</a:t>
          </a:r>
        </a:p>
      </dgm:t>
    </dgm:pt>
    <dgm:pt modelId="{35E9C1D1-CECC-40BA-81B1-09EFB3F869E7}" type="parTrans" cxnId="{77D80D49-2610-4CE9-A05B-11AC80DA3955}">
      <dgm:prSet/>
      <dgm:spPr/>
      <dgm:t>
        <a:bodyPr/>
        <a:lstStyle/>
        <a:p>
          <a:endParaRPr lang="it-IT">
            <a:solidFill>
              <a:schemeClr val="tx2">
                <a:lumMod val="75000"/>
              </a:schemeClr>
            </a:solidFill>
          </a:endParaRPr>
        </a:p>
      </dgm:t>
    </dgm:pt>
    <dgm:pt modelId="{1E304C93-A5AC-46D3-8F13-10A5A806D2E6}" type="sibTrans" cxnId="{77D80D49-2610-4CE9-A05B-11AC80DA3955}">
      <dgm:prSet/>
      <dgm:spPr/>
      <dgm:t>
        <a:bodyPr/>
        <a:lstStyle/>
        <a:p>
          <a:endParaRPr lang="it-IT">
            <a:solidFill>
              <a:schemeClr val="tx2">
                <a:lumMod val="75000"/>
              </a:schemeClr>
            </a:solidFill>
          </a:endParaRPr>
        </a:p>
      </dgm:t>
    </dgm:pt>
    <dgm:pt modelId="{BC9FECB9-0BE0-4BA6-AF9C-FFE44229CABF}" type="asst">
      <dgm:prSet phldrT="[Testo]"/>
      <dgm:spPr/>
      <dgm:t>
        <a:bodyPr/>
        <a:lstStyle/>
        <a:p>
          <a:r>
            <a:rPr lang="it-IT" dirty="0">
              <a:solidFill>
                <a:schemeClr val="tx2">
                  <a:lumMod val="75000"/>
                </a:schemeClr>
              </a:solidFill>
            </a:rPr>
            <a:t>CONTROLLI CATASTALI</a:t>
          </a:r>
        </a:p>
      </dgm:t>
    </dgm:pt>
    <dgm:pt modelId="{429EBC2C-EF3B-434E-81A0-EAA61E04EF5E}" type="parTrans" cxnId="{1DD373B9-7B8D-4739-86CD-346B3C2CFC1A}">
      <dgm:prSet/>
      <dgm:spPr/>
      <dgm:t>
        <a:bodyPr/>
        <a:lstStyle/>
        <a:p>
          <a:endParaRPr lang="it-IT">
            <a:solidFill>
              <a:schemeClr val="tx2">
                <a:lumMod val="75000"/>
              </a:schemeClr>
            </a:solidFill>
          </a:endParaRPr>
        </a:p>
      </dgm:t>
    </dgm:pt>
    <dgm:pt modelId="{8E8139DB-ACC2-4F92-A0B2-8D71C7F24EEE}" type="sibTrans" cxnId="{1DD373B9-7B8D-4739-86CD-346B3C2CFC1A}">
      <dgm:prSet/>
      <dgm:spPr/>
      <dgm:t>
        <a:bodyPr/>
        <a:lstStyle/>
        <a:p>
          <a:endParaRPr lang="it-IT">
            <a:solidFill>
              <a:schemeClr val="tx2">
                <a:lumMod val="75000"/>
              </a:schemeClr>
            </a:solidFill>
          </a:endParaRPr>
        </a:p>
      </dgm:t>
    </dgm:pt>
    <dgm:pt modelId="{92739372-4B43-4B00-8E66-CC641999629F}" type="asst">
      <dgm:prSet phldrT="[Testo]"/>
      <dgm:spPr/>
      <dgm:t>
        <a:bodyPr/>
        <a:lstStyle/>
        <a:p>
          <a:r>
            <a:rPr lang="it-IT" dirty="0">
              <a:solidFill>
                <a:schemeClr val="tx2">
                  <a:lumMod val="75000"/>
                </a:schemeClr>
              </a:solidFill>
            </a:rPr>
            <a:t>CONTROLLI PLANIMETRICI</a:t>
          </a:r>
        </a:p>
      </dgm:t>
    </dgm:pt>
    <dgm:pt modelId="{0F476242-D60C-468D-B94A-6ABB915C4EB0}" type="parTrans" cxnId="{E1D97E92-073F-47B7-9537-F84A87403C23}">
      <dgm:prSet/>
      <dgm:spPr/>
      <dgm:t>
        <a:bodyPr/>
        <a:lstStyle/>
        <a:p>
          <a:endParaRPr lang="it-IT">
            <a:solidFill>
              <a:schemeClr val="tx2">
                <a:lumMod val="75000"/>
              </a:schemeClr>
            </a:solidFill>
          </a:endParaRPr>
        </a:p>
      </dgm:t>
    </dgm:pt>
    <dgm:pt modelId="{4F7F31F0-BBA3-459A-BE66-408A482A3409}" type="sibTrans" cxnId="{E1D97E92-073F-47B7-9537-F84A87403C23}">
      <dgm:prSet/>
      <dgm:spPr/>
      <dgm:t>
        <a:bodyPr/>
        <a:lstStyle/>
        <a:p>
          <a:endParaRPr lang="it-IT">
            <a:solidFill>
              <a:schemeClr val="tx2">
                <a:lumMod val="75000"/>
              </a:schemeClr>
            </a:solidFill>
          </a:endParaRPr>
        </a:p>
      </dgm:t>
    </dgm:pt>
    <dgm:pt modelId="{7D4FCD0C-2A92-4549-ADBD-57DD307002C1}" type="asst">
      <dgm:prSet phldrT="[Testo]"/>
      <dgm:spPr/>
      <dgm:t>
        <a:bodyPr/>
        <a:lstStyle/>
        <a:p>
          <a:r>
            <a:rPr lang="it-IT" dirty="0">
              <a:solidFill>
                <a:schemeClr val="tx2">
                  <a:lumMod val="75000"/>
                </a:schemeClr>
              </a:solidFill>
            </a:rPr>
            <a:t>RELATIVI ALL’ELABORATO PLANIMETRICO</a:t>
          </a:r>
        </a:p>
      </dgm:t>
    </dgm:pt>
    <dgm:pt modelId="{D9D1F8BB-EC87-4140-A297-04776734755F}" type="parTrans" cxnId="{4E2847E3-BF57-4445-8C36-8AB85C5F7DA1}">
      <dgm:prSet/>
      <dgm:spPr/>
      <dgm:t>
        <a:bodyPr/>
        <a:lstStyle/>
        <a:p>
          <a:endParaRPr lang="it-IT">
            <a:solidFill>
              <a:schemeClr val="tx2">
                <a:lumMod val="75000"/>
              </a:schemeClr>
            </a:solidFill>
          </a:endParaRPr>
        </a:p>
      </dgm:t>
    </dgm:pt>
    <dgm:pt modelId="{27AC21DC-3891-4173-8E5A-EE468DB96D20}" type="sibTrans" cxnId="{4E2847E3-BF57-4445-8C36-8AB85C5F7DA1}">
      <dgm:prSet/>
      <dgm:spPr/>
      <dgm:t>
        <a:bodyPr/>
        <a:lstStyle/>
        <a:p>
          <a:endParaRPr lang="it-IT">
            <a:solidFill>
              <a:schemeClr val="tx2">
                <a:lumMod val="75000"/>
              </a:schemeClr>
            </a:solidFill>
          </a:endParaRPr>
        </a:p>
      </dgm:t>
    </dgm:pt>
    <dgm:pt modelId="{0C0C3461-A111-41B2-AE99-CE808E2AB1D7}" type="asst">
      <dgm:prSet phldrT="[Testo]"/>
      <dgm:spPr/>
      <dgm:t>
        <a:bodyPr/>
        <a:lstStyle/>
        <a:p>
          <a:r>
            <a:rPr lang="it-IT" dirty="0">
              <a:solidFill>
                <a:schemeClr val="tx2">
                  <a:lumMod val="75000"/>
                </a:schemeClr>
              </a:solidFill>
            </a:rPr>
            <a:t>RELATIVI ALLE PLANIMETRIE</a:t>
          </a:r>
        </a:p>
      </dgm:t>
    </dgm:pt>
    <dgm:pt modelId="{78D27FFE-24D5-40B0-A3BD-F0EAADC8B8B0}" type="parTrans" cxnId="{1940E98A-30A3-46AC-A880-B89D79FD3B7D}">
      <dgm:prSet/>
      <dgm:spPr/>
      <dgm:t>
        <a:bodyPr/>
        <a:lstStyle/>
        <a:p>
          <a:endParaRPr lang="it-IT">
            <a:solidFill>
              <a:schemeClr val="tx2">
                <a:lumMod val="75000"/>
              </a:schemeClr>
            </a:solidFill>
          </a:endParaRPr>
        </a:p>
      </dgm:t>
    </dgm:pt>
    <dgm:pt modelId="{F6547130-E887-41AC-B0BF-A81F89CC104A}" type="sibTrans" cxnId="{1940E98A-30A3-46AC-A880-B89D79FD3B7D}">
      <dgm:prSet/>
      <dgm:spPr/>
      <dgm:t>
        <a:bodyPr/>
        <a:lstStyle/>
        <a:p>
          <a:endParaRPr lang="it-IT">
            <a:solidFill>
              <a:schemeClr val="tx2">
                <a:lumMod val="75000"/>
              </a:schemeClr>
            </a:solidFill>
          </a:endParaRPr>
        </a:p>
      </dgm:t>
    </dgm:pt>
    <dgm:pt modelId="{0A1D3216-8879-4B34-BAEB-34560A7DB113}" type="asst">
      <dgm:prSet phldrT="[Testo]"/>
      <dgm:spPr/>
      <dgm:t>
        <a:bodyPr/>
        <a:lstStyle/>
        <a:p>
          <a:r>
            <a:rPr lang="it-IT" dirty="0">
              <a:solidFill>
                <a:schemeClr val="tx2">
                  <a:lumMod val="75000"/>
                </a:schemeClr>
              </a:solidFill>
            </a:rPr>
            <a:t>CONTROLLI INDIRIZZI</a:t>
          </a:r>
        </a:p>
      </dgm:t>
    </dgm:pt>
    <dgm:pt modelId="{4A1A5F72-A5FB-43AB-8F22-81AD7DBBB34C}" type="parTrans" cxnId="{2B1AE038-613F-4E84-B932-A7C4CA9A222C}">
      <dgm:prSet/>
      <dgm:spPr/>
      <dgm:t>
        <a:bodyPr/>
        <a:lstStyle/>
        <a:p>
          <a:endParaRPr lang="it-IT">
            <a:solidFill>
              <a:schemeClr val="tx2">
                <a:lumMod val="75000"/>
              </a:schemeClr>
            </a:solidFill>
          </a:endParaRPr>
        </a:p>
      </dgm:t>
    </dgm:pt>
    <dgm:pt modelId="{F418A562-1DEE-4689-9B5B-7026394FF3A7}" type="sibTrans" cxnId="{2B1AE038-613F-4E84-B932-A7C4CA9A222C}">
      <dgm:prSet/>
      <dgm:spPr/>
      <dgm:t>
        <a:bodyPr/>
        <a:lstStyle/>
        <a:p>
          <a:endParaRPr lang="it-IT">
            <a:solidFill>
              <a:schemeClr val="tx2">
                <a:lumMod val="75000"/>
              </a:schemeClr>
            </a:solidFill>
          </a:endParaRPr>
        </a:p>
      </dgm:t>
    </dgm:pt>
    <dgm:pt modelId="{E199FE16-0B95-4EBF-9EB0-92572937E0CA}" type="pres">
      <dgm:prSet presAssocID="{22CE9C16-6568-49AF-BB0F-F5A9B7EFD1A9}" presName="hierChild1" presStyleCnt="0">
        <dgm:presLayoutVars>
          <dgm:chPref val="1"/>
          <dgm:dir/>
          <dgm:animOne val="branch"/>
          <dgm:animLvl val="lvl"/>
          <dgm:resizeHandles/>
        </dgm:presLayoutVars>
      </dgm:prSet>
      <dgm:spPr/>
    </dgm:pt>
    <dgm:pt modelId="{2A7E3853-FEF3-487F-9ABF-D7796334C6F7}" type="pres">
      <dgm:prSet presAssocID="{5411E5AF-6D13-4C58-8C30-3291FC66A8C3}" presName="hierRoot1" presStyleCnt="0"/>
      <dgm:spPr/>
    </dgm:pt>
    <dgm:pt modelId="{87BFC54E-40D8-4596-BF23-1C6060C2A1B6}" type="pres">
      <dgm:prSet presAssocID="{5411E5AF-6D13-4C58-8C30-3291FC66A8C3}" presName="composite" presStyleCnt="0"/>
      <dgm:spPr/>
    </dgm:pt>
    <dgm:pt modelId="{F526887F-A17A-4A8A-BB13-19FAFD7A5D39}" type="pres">
      <dgm:prSet presAssocID="{5411E5AF-6D13-4C58-8C30-3291FC66A8C3}" presName="image" presStyleLbl="node0" presStyleIdx="0" presStyleCnt="1"/>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Appunti con riempimento a tinta unita"/>
        </a:ext>
      </dgm:extLst>
    </dgm:pt>
    <dgm:pt modelId="{D20086B8-B698-4F0D-A8E9-B2CDB308BD5D}" type="pres">
      <dgm:prSet presAssocID="{5411E5AF-6D13-4C58-8C30-3291FC66A8C3}" presName="text" presStyleLbl="revTx" presStyleIdx="0" presStyleCnt="6">
        <dgm:presLayoutVars>
          <dgm:chPref val="3"/>
        </dgm:presLayoutVars>
      </dgm:prSet>
      <dgm:spPr/>
    </dgm:pt>
    <dgm:pt modelId="{627D4B23-36ED-49F1-B086-A5E4A4C73A22}" type="pres">
      <dgm:prSet presAssocID="{5411E5AF-6D13-4C58-8C30-3291FC66A8C3}" presName="hierChild2" presStyleCnt="0"/>
      <dgm:spPr/>
    </dgm:pt>
    <dgm:pt modelId="{CD9E40EB-C50C-4FB9-898B-47318E6A570A}" type="pres">
      <dgm:prSet presAssocID="{429EBC2C-EF3B-434E-81A0-EAA61E04EF5E}" presName="Name10" presStyleLbl="parChTrans1D2" presStyleIdx="0" presStyleCnt="3"/>
      <dgm:spPr/>
    </dgm:pt>
    <dgm:pt modelId="{1631529D-839F-4EED-9054-FFEB4C51DE9E}" type="pres">
      <dgm:prSet presAssocID="{BC9FECB9-0BE0-4BA6-AF9C-FFE44229CABF}" presName="hierRoot2" presStyleCnt="0"/>
      <dgm:spPr/>
    </dgm:pt>
    <dgm:pt modelId="{9D64886C-3539-4F50-A6B9-85453EABCBEC}" type="pres">
      <dgm:prSet presAssocID="{BC9FECB9-0BE0-4BA6-AF9C-FFE44229CABF}" presName="composite2" presStyleCnt="0"/>
      <dgm:spPr/>
    </dgm:pt>
    <dgm:pt modelId="{415BEFCE-BB4B-4188-808C-40595AE994E1}" type="pres">
      <dgm:prSet presAssocID="{BC9FECB9-0BE0-4BA6-AF9C-FFE44229CABF}" presName="image2" presStyleLbl="asst1" presStyleIdx="0"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Appunti mischiati con riempimento a tinta unita"/>
        </a:ext>
      </dgm:extLst>
    </dgm:pt>
    <dgm:pt modelId="{FBE212A3-8836-4144-AEEC-BEDAACC4495A}" type="pres">
      <dgm:prSet presAssocID="{BC9FECB9-0BE0-4BA6-AF9C-FFE44229CABF}" presName="text2" presStyleLbl="revTx" presStyleIdx="1" presStyleCnt="6">
        <dgm:presLayoutVars>
          <dgm:chPref val="3"/>
        </dgm:presLayoutVars>
      </dgm:prSet>
      <dgm:spPr/>
    </dgm:pt>
    <dgm:pt modelId="{86258390-9FBE-453C-97D0-BF80F2C48ACA}" type="pres">
      <dgm:prSet presAssocID="{BC9FECB9-0BE0-4BA6-AF9C-FFE44229CABF}" presName="hierChild3" presStyleCnt="0"/>
      <dgm:spPr/>
    </dgm:pt>
    <dgm:pt modelId="{A5B0B35E-90B1-4E5F-8012-C1D1F081B617}" type="pres">
      <dgm:prSet presAssocID="{0F476242-D60C-468D-B94A-6ABB915C4EB0}" presName="Name10" presStyleLbl="parChTrans1D2" presStyleIdx="1" presStyleCnt="3"/>
      <dgm:spPr/>
    </dgm:pt>
    <dgm:pt modelId="{DF60A54E-5E82-4671-A209-76049E7BDB32}" type="pres">
      <dgm:prSet presAssocID="{92739372-4B43-4B00-8E66-CC641999629F}" presName="hierRoot2" presStyleCnt="0"/>
      <dgm:spPr/>
    </dgm:pt>
    <dgm:pt modelId="{06502029-D667-4498-9668-E201705A0D45}" type="pres">
      <dgm:prSet presAssocID="{92739372-4B43-4B00-8E66-CC641999629F}" presName="composite2" presStyleCnt="0"/>
      <dgm:spPr/>
    </dgm:pt>
    <dgm:pt modelId="{F83C476E-A738-4DDD-9689-4F1FDA8753B1}" type="pres">
      <dgm:prSet presAssocID="{92739372-4B43-4B00-8E66-CC641999629F}" presName="image2" presStyleLbl="asst1" presStyleIdx="1"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quadra con riempimento a tinta unita"/>
        </a:ext>
      </dgm:extLst>
    </dgm:pt>
    <dgm:pt modelId="{42C39A23-91D5-4BEC-8DD7-32ACD748A369}" type="pres">
      <dgm:prSet presAssocID="{92739372-4B43-4B00-8E66-CC641999629F}" presName="text2" presStyleLbl="revTx" presStyleIdx="2" presStyleCnt="6">
        <dgm:presLayoutVars>
          <dgm:chPref val="3"/>
        </dgm:presLayoutVars>
      </dgm:prSet>
      <dgm:spPr/>
    </dgm:pt>
    <dgm:pt modelId="{7B2270ED-82C1-4B2A-A56F-103ED1B27A01}" type="pres">
      <dgm:prSet presAssocID="{92739372-4B43-4B00-8E66-CC641999629F}" presName="hierChild3" presStyleCnt="0"/>
      <dgm:spPr/>
    </dgm:pt>
    <dgm:pt modelId="{239E1780-33D4-42A6-B118-1F84A09BD677}" type="pres">
      <dgm:prSet presAssocID="{D9D1F8BB-EC87-4140-A297-04776734755F}" presName="Name17" presStyleLbl="parChTrans1D3" presStyleIdx="0" presStyleCnt="2"/>
      <dgm:spPr/>
    </dgm:pt>
    <dgm:pt modelId="{BED71EF3-E92D-4E36-A0BB-EC693C8B5894}" type="pres">
      <dgm:prSet presAssocID="{7D4FCD0C-2A92-4549-ADBD-57DD307002C1}" presName="hierRoot3" presStyleCnt="0"/>
      <dgm:spPr/>
    </dgm:pt>
    <dgm:pt modelId="{AB99E49E-396D-4FB5-9816-B249790A8937}" type="pres">
      <dgm:prSet presAssocID="{7D4FCD0C-2A92-4549-ADBD-57DD307002C1}" presName="composite3" presStyleCnt="0"/>
      <dgm:spPr/>
    </dgm:pt>
    <dgm:pt modelId="{6C2FA2B2-6D19-457F-BAD6-6D5EA97A7B31}" type="pres">
      <dgm:prSet presAssocID="{7D4FCD0C-2A92-4549-ADBD-57DD307002C1}" presName="image3" presStyleLbl="asst1" presStyleIdx="2"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Architettura con riempimento a tinta unita"/>
        </a:ext>
      </dgm:extLst>
    </dgm:pt>
    <dgm:pt modelId="{9C1D3730-E9E4-4DB8-8711-8E7B0F95333F}" type="pres">
      <dgm:prSet presAssocID="{7D4FCD0C-2A92-4549-ADBD-57DD307002C1}" presName="text3" presStyleLbl="revTx" presStyleIdx="3" presStyleCnt="6">
        <dgm:presLayoutVars>
          <dgm:chPref val="3"/>
        </dgm:presLayoutVars>
      </dgm:prSet>
      <dgm:spPr/>
    </dgm:pt>
    <dgm:pt modelId="{37642D05-8A29-40DC-AD27-86EE183BFC66}" type="pres">
      <dgm:prSet presAssocID="{7D4FCD0C-2A92-4549-ADBD-57DD307002C1}" presName="hierChild4" presStyleCnt="0"/>
      <dgm:spPr/>
    </dgm:pt>
    <dgm:pt modelId="{BCC497B7-F392-46AF-8B1C-B09605EAFDCD}" type="pres">
      <dgm:prSet presAssocID="{78D27FFE-24D5-40B0-A3BD-F0EAADC8B8B0}" presName="Name17" presStyleLbl="parChTrans1D3" presStyleIdx="1" presStyleCnt="2"/>
      <dgm:spPr/>
    </dgm:pt>
    <dgm:pt modelId="{38D5D4E0-0A28-43DC-9360-FB73C7D15E5B}" type="pres">
      <dgm:prSet presAssocID="{0C0C3461-A111-41B2-AE99-CE808E2AB1D7}" presName="hierRoot3" presStyleCnt="0"/>
      <dgm:spPr/>
    </dgm:pt>
    <dgm:pt modelId="{7A039D5C-E6C5-419A-8827-FB8277A197A9}" type="pres">
      <dgm:prSet presAssocID="{0C0C3461-A111-41B2-AE99-CE808E2AB1D7}" presName="composite3" presStyleCnt="0"/>
      <dgm:spPr/>
    </dgm:pt>
    <dgm:pt modelId="{60086882-326C-49B9-812F-DD59B38F2047}" type="pres">
      <dgm:prSet presAssocID="{0C0C3461-A111-41B2-AE99-CE808E2AB1D7}" presName="image3" presStyleLbl="asst1" presStyleIdx="3"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Progetto con riempimento a tinta unita"/>
        </a:ext>
      </dgm:extLst>
    </dgm:pt>
    <dgm:pt modelId="{FD814181-6454-464C-9CF7-09C9E31FEC90}" type="pres">
      <dgm:prSet presAssocID="{0C0C3461-A111-41B2-AE99-CE808E2AB1D7}" presName="text3" presStyleLbl="revTx" presStyleIdx="4" presStyleCnt="6">
        <dgm:presLayoutVars>
          <dgm:chPref val="3"/>
        </dgm:presLayoutVars>
      </dgm:prSet>
      <dgm:spPr/>
    </dgm:pt>
    <dgm:pt modelId="{D7B41BC3-B0A1-43EF-9751-FD080EA1A392}" type="pres">
      <dgm:prSet presAssocID="{0C0C3461-A111-41B2-AE99-CE808E2AB1D7}" presName="hierChild4" presStyleCnt="0"/>
      <dgm:spPr/>
    </dgm:pt>
    <dgm:pt modelId="{F8B5D022-6B08-4016-BA9C-545A4C9427D8}" type="pres">
      <dgm:prSet presAssocID="{4A1A5F72-A5FB-43AB-8F22-81AD7DBBB34C}" presName="Name10" presStyleLbl="parChTrans1D2" presStyleIdx="2" presStyleCnt="3"/>
      <dgm:spPr/>
    </dgm:pt>
    <dgm:pt modelId="{F2DCA4C8-284D-4158-8BBD-5D88A820BC4C}" type="pres">
      <dgm:prSet presAssocID="{0A1D3216-8879-4B34-BAEB-34560A7DB113}" presName="hierRoot2" presStyleCnt="0"/>
      <dgm:spPr/>
    </dgm:pt>
    <dgm:pt modelId="{45076207-2FFE-49AF-998B-C2EC1C10EA60}" type="pres">
      <dgm:prSet presAssocID="{0A1D3216-8879-4B34-BAEB-34560A7DB113}" presName="composite2" presStyleCnt="0"/>
      <dgm:spPr/>
    </dgm:pt>
    <dgm:pt modelId="{F2EE16E8-7FEF-4BB5-A1C1-7F7808AF7A44}" type="pres">
      <dgm:prSet presAssocID="{0A1D3216-8879-4B34-BAEB-34560A7DB113}" presName="image2" presStyleLbl="asst1" presStyleIdx="4" presStyleCnt="5"/>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Mappa con segnaposto con riempimento a tinta unita"/>
        </a:ext>
      </dgm:extLst>
    </dgm:pt>
    <dgm:pt modelId="{72624FFD-A14C-410D-B5FA-D80B2E63032D}" type="pres">
      <dgm:prSet presAssocID="{0A1D3216-8879-4B34-BAEB-34560A7DB113}" presName="text2" presStyleLbl="revTx" presStyleIdx="5" presStyleCnt="6">
        <dgm:presLayoutVars>
          <dgm:chPref val="3"/>
        </dgm:presLayoutVars>
      </dgm:prSet>
      <dgm:spPr/>
    </dgm:pt>
    <dgm:pt modelId="{632465E0-D19B-4579-9A1E-A3DECCCBFFFE}" type="pres">
      <dgm:prSet presAssocID="{0A1D3216-8879-4B34-BAEB-34560A7DB113}" presName="hierChild3" presStyleCnt="0"/>
      <dgm:spPr/>
    </dgm:pt>
  </dgm:ptLst>
  <dgm:cxnLst>
    <dgm:cxn modelId="{14D6641B-C055-4FB4-A4D6-3DC9E4EE51CE}" type="presOf" srcId="{429EBC2C-EF3B-434E-81A0-EAA61E04EF5E}" destId="{CD9E40EB-C50C-4FB9-898B-47318E6A570A}" srcOrd="0" destOrd="0" presId="urn:microsoft.com/office/officeart/2009/layout/CirclePictureHierarchy"/>
    <dgm:cxn modelId="{4927E91D-BEFD-4455-A5BC-C2CB4506D7BB}" type="presOf" srcId="{0A1D3216-8879-4B34-BAEB-34560A7DB113}" destId="{72624FFD-A14C-410D-B5FA-D80B2E63032D}" srcOrd="0" destOrd="0" presId="urn:microsoft.com/office/officeart/2009/layout/CirclePictureHierarchy"/>
    <dgm:cxn modelId="{1C6A302A-DF1A-4109-88DF-B7818430249A}" type="presOf" srcId="{78D27FFE-24D5-40B0-A3BD-F0EAADC8B8B0}" destId="{BCC497B7-F392-46AF-8B1C-B09605EAFDCD}" srcOrd="0" destOrd="0" presId="urn:microsoft.com/office/officeart/2009/layout/CirclePictureHierarchy"/>
    <dgm:cxn modelId="{4CB3BD38-BB78-4A24-81F2-4990CF41068E}" type="presOf" srcId="{BC9FECB9-0BE0-4BA6-AF9C-FFE44229CABF}" destId="{FBE212A3-8836-4144-AEEC-BEDAACC4495A}" srcOrd="0" destOrd="0" presId="urn:microsoft.com/office/officeart/2009/layout/CirclePictureHierarchy"/>
    <dgm:cxn modelId="{2B1AE038-613F-4E84-B932-A7C4CA9A222C}" srcId="{5411E5AF-6D13-4C58-8C30-3291FC66A8C3}" destId="{0A1D3216-8879-4B34-BAEB-34560A7DB113}" srcOrd="2" destOrd="0" parTransId="{4A1A5F72-A5FB-43AB-8F22-81AD7DBBB34C}" sibTransId="{F418A562-1DEE-4689-9B5B-7026394FF3A7}"/>
    <dgm:cxn modelId="{230F0949-D0B5-4191-B27E-C8C20925739A}" type="presOf" srcId="{0F476242-D60C-468D-B94A-6ABB915C4EB0}" destId="{A5B0B35E-90B1-4E5F-8012-C1D1F081B617}" srcOrd="0" destOrd="0" presId="urn:microsoft.com/office/officeart/2009/layout/CirclePictureHierarchy"/>
    <dgm:cxn modelId="{77D80D49-2610-4CE9-A05B-11AC80DA3955}" srcId="{22CE9C16-6568-49AF-BB0F-F5A9B7EFD1A9}" destId="{5411E5AF-6D13-4C58-8C30-3291FC66A8C3}" srcOrd="0" destOrd="0" parTransId="{35E9C1D1-CECC-40BA-81B1-09EFB3F869E7}" sibTransId="{1E304C93-A5AC-46D3-8F13-10A5A806D2E6}"/>
    <dgm:cxn modelId="{A699C34B-5602-4A2C-8C13-86F2AF3A6AE2}" type="presOf" srcId="{0C0C3461-A111-41B2-AE99-CE808E2AB1D7}" destId="{FD814181-6454-464C-9CF7-09C9E31FEC90}" srcOrd="0" destOrd="0" presId="urn:microsoft.com/office/officeart/2009/layout/CirclePictureHierarchy"/>
    <dgm:cxn modelId="{CDFAF079-FA7A-4699-A36A-B2DEF4199D6D}" type="presOf" srcId="{D9D1F8BB-EC87-4140-A297-04776734755F}" destId="{239E1780-33D4-42A6-B118-1F84A09BD677}" srcOrd="0" destOrd="0" presId="urn:microsoft.com/office/officeart/2009/layout/CirclePictureHierarchy"/>
    <dgm:cxn modelId="{B9F7297C-F296-4C4A-89D8-FCD6AB7418A7}" type="presOf" srcId="{7D4FCD0C-2A92-4549-ADBD-57DD307002C1}" destId="{9C1D3730-E9E4-4DB8-8711-8E7B0F95333F}" srcOrd="0" destOrd="0" presId="urn:microsoft.com/office/officeart/2009/layout/CirclePictureHierarchy"/>
    <dgm:cxn modelId="{1940E98A-30A3-46AC-A880-B89D79FD3B7D}" srcId="{92739372-4B43-4B00-8E66-CC641999629F}" destId="{0C0C3461-A111-41B2-AE99-CE808E2AB1D7}" srcOrd="1" destOrd="0" parTransId="{78D27FFE-24D5-40B0-A3BD-F0EAADC8B8B0}" sibTransId="{F6547130-E887-41AC-B0BF-A81F89CC104A}"/>
    <dgm:cxn modelId="{CA9AEA8A-D894-4936-99C4-AF4BCD1A4E68}" type="presOf" srcId="{92739372-4B43-4B00-8E66-CC641999629F}" destId="{42C39A23-91D5-4BEC-8DD7-32ACD748A369}" srcOrd="0" destOrd="0" presId="urn:microsoft.com/office/officeart/2009/layout/CirclePictureHierarchy"/>
    <dgm:cxn modelId="{E1D97E92-073F-47B7-9537-F84A87403C23}" srcId="{5411E5AF-6D13-4C58-8C30-3291FC66A8C3}" destId="{92739372-4B43-4B00-8E66-CC641999629F}" srcOrd="1" destOrd="0" parTransId="{0F476242-D60C-468D-B94A-6ABB915C4EB0}" sibTransId="{4F7F31F0-BBA3-459A-BE66-408A482A3409}"/>
    <dgm:cxn modelId="{1DD373B9-7B8D-4739-86CD-346B3C2CFC1A}" srcId="{5411E5AF-6D13-4C58-8C30-3291FC66A8C3}" destId="{BC9FECB9-0BE0-4BA6-AF9C-FFE44229CABF}" srcOrd="0" destOrd="0" parTransId="{429EBC2C-EF3B-434E-81A0-EAA61E04EF5E}" sibTransId="{8E8139DB-ACC2-4F92-A0B2-8D71C7F24EEE}"/>
    <dgm:cxn modelId="{16ADE1D1-6DC1-4495-B38F-1D74AC6F9BFA}" type="presOf" srcId="{5411E5AF-6D13-4C58-8C30-3291FC66A8C3}" destId="{D20086B8-B698-4F0D-A8E9-B2CDB308BD5D}" srcOrd="0" destOrd="0" presId="urn:microsoft.com/office/officeart/2009/layout/CirclePictureHierarchy"/>
    <dgm:cxn modelId="{5FEE24D5-068A-4BE1-9900-991AED637335}" type="presOf" srcId="{4A1A5F72-A5FB-43AB-8F22-81AD7DBBB34C}" destId="{F8B5D022-6B08-4016-BA9C-545A4C9427D8}" srcOrd="0" destOrd="0" presId="urn:microsoft.com/office/officeart/2009/layout/CirclePictureHierarchy"/>
    <dgm:cxn modelId="{44DCA8D5-3309-4BCD-AB81-A7911217CF35}" type="presOf" srcId="{22CE9C16-6568-49AF-BB0F-F5A9B7EFD1A9}" destId="{E199FE16-0B95-4EBF-9EB0-92572937E0CA}" srcOrd="0" destOrd="0" presId="urn:microsoft.com/office/officeart/2009/layout/CirclePictureHierarchy"/>
    <dgm:cxn modelId="{4E2847E3-BF57-4445-8C36-8AB85C5F7DA1}" srcId="{92739372-4B43-4B00-8E66-CC641999629F}" destId="{7D4FCD0C-2A92-4549-ADBD-57DD307002C1}" srcOrd="0" destOrd="0" parTransId="{D9D1F8BB-EC87-4140-A297-04776734755F}" sibTransId="{27AC21DC-3891-4173-8E5A-EE468DB96D20}"/>
    <dgm:cxn modelId="{B2DDB9B8-ABF4-4057-933F-0305B2026F18}" type="presParOf" srcId="{E199FE16-0B95-4EBF-9EB0-92572937E0CA}" destId="{2A7E3853-FEF3-487F-9ABF-D7796334C6F7}" srcOrd="0" destOrd="0" presId="urn:microsoft.com/office/officeart/2009/layout/CirclePictureHierarchy"/>
    <dgm:cxn modelId="{219965EC-1144-47E1-8126-3537064B256D}" type="presParOf" srcId="{2A7E3853-FEF3-487F-9ABF-D7796334C6F7}" destId="{87BFC54E-40D8-4596-BF23-1C6060C2A1B6}" srcOrd="0" destOrd="0" presId="urn:microsoft.com/office/officeart/2009/layout/CirclePictureHierarchy"/>
    <dgm:cxn modelId="{4A5D9023-5BD3-4BA3-99C4-FF1DE99DDFF8}" type="presParOf" srcId="{87BFC54E-40D8-4596-BF23-1C6060C2A1B6}" destId="{F526887F-A17A-4A8A-BB13-19FAFD7A5D39}" srcOrd="0" destOrd="0" presId="urn:microsoft.com/office/officeart/2009/layout/CirclePictureHierarchy"/>
    <dgm:cxn modelId="{71553407-31B1-43EA-A8FE-3FFFAB082F73}" type="presParOf" srcId="{87BFC54E-40D8-4596-BF23-1C6060C2A1B6}" destId="{D20086B8-B698-4F0D-A8E9-B2CDB308BD5D}" srcOrd="1" destOrd="0" presId="urn:microsoft.com/office/officeart/2009/layout/CirclePictureHierarchy"/>
    <dgm:cxn modelId="{07A5E0CC-779C-4442-8F77-11E818114FB1}" type="presParOf" srcId="{2A7E3853-FEF3-487F-9ABF-D7796334C6F7}" destId="{627D4B23-36ED-49F1-B086-A5E4A4C73A22}" srcOrd="1" destOrd="0" presId="urn:microsoft.com/office/officeart/2009/layout/CirclePictureHierarchy"/>
    <dgm:cxn modelId="{DED7F9BE-735A-4DD7-9903-7C91A675FC5B}" type="presParOf" srcId="{627D4B23-36ED-49F1-B086-A5E4A4C73A22}" destId="{CD9E40EB-C50C-4FB9-898B-47318E6A570A}" srcOrd="0" destOrd="0" presId="urn:microsoft.com/office/officeart/2009/layout/CirclePictureHierarchy"/>
    <dgm:cxn modelId="{5F679342-F673-448E-836E-3E78C32C5FAB}" type="presParOf" srcId="{627D4B23-36ED-49F1-B086-A5E4A4C73A22}" destId="{1631529D-839F-4EED-9054-FFEB4C51DE9E}" srcOrd="1" destOrd="0" presId="urn:microsoft.com/office/officeart/2009/layout/CirclePictureHierarchy"/>
    <dgm:cxn modelId="{3EF30E4E-615E-455E-845C-EA1A28ECE267}" type="presParOf" srcId="{1631529D-839F-4EED-9054-FFEB4C51DE9E}" destId="{9D64886C-3539-4F50-A6B9-85453EABCBEC}" srcOrd="0" destOrd="0" presId="urn:microsoft.com/office/officeart/2009/layout/CirclePictureHierarchy"/>
    <dgm:cxn modelId="{A909EFE5-F9AF-4834-828B-61CA0CF9CD23}" type="presParOf" srcId="{9D64886C-3539-4F50-A6B9-85453EABCBEC}" destId="{415BEFCE-BB4B-4188-808C-40595AE994E1}" srcOrd="0" destOrd="0" presId="urn:microsoft.com/office/officeart/2009/layout/CirclePictureHierarchy"/>
    <dgm:cxn modelId="{53D29D0E-D6E7-4AE9-8187-035C71BB6A42}" type="presParOf" srcId="{9D64886C-3539-4F50-A6B9-85453EABCBEC}" destId="{FBE212A3-8836-4144-AEEC-BEDAACC4495A}" srcOrd="1" destOrd="0" presId="urn:microsoft.com/office/officeart/2009/layout/CirclePictureHierarchy"/>
    <dgm:cxn modelId="{AF2131DF-9F51-4CCC-9E78-6D4AAD0F0220}" type="presParOf" srcId="{1631529D-839F-4EED-9054-FFEB4C51DE9E}" destId="{86258390-9FBE-453C-97D0-BF80F2C48ACA}" srcOrd="1" destOrd="0" presId="urn:microsoft.com/office/officeart/2009/layout/CirclePictureHierarchy"/>
    <dgm:cxn modelId="{393F4BFE-9BA8-4174-A80F-962F1CC8763D}" type="presParOf" srcId="{627D4B23-36ED-49F1-B086-A5E4A4C73A22}" destId="{A5B0B35E-90B1-4E5F-8012-C1D1F081B617}" srcOrd="2" destOrd="0" presId="urn:microsoft.com/office/officeart/2009/layout/CirclePictureHierarchy"/>
    <dgm:cxn modelId="{F7466CEB-2393-4A3E-B905-0FC3A1F91669}" type="presParOf" srcId="{627D4B23-36ED-49F1-B086-A5E4A4C73A22}" destId="{DF60A54E-5E82-4671-A209-76049E7BDB32}" srcOrd="3" destOrd="0" presId="urn:microsoft.com/office/officeart/2009/layout/CirclePictureHierarchy"/>
    <dgm:cxn modelId="{5DFC7141-BF8D-4F74-8D7C-87F17C47781B}" type="presParOf" srcId="{DF60A54E-5E82-4671-A209-76049E7BDB32}" destId="{06502029-D667-4498-9668-E201705A0D45}" srcOrd="0" destOrd="0" presId="urn:microsoft.com/office/officeart/2009/layout/CirclePictureHierarchy"/>
    <dgm:cxn modelId="{AC0E0F31-B553-45CB-AC8B-8E502BC50030}" type="presParOf" srcId="{06502029-D667-4498-9668-E201705A0D45}" destId="{F83C476E-A738-4DDD-9689-4F1FDA8753B1}" srcOrd="0" destOrd="0" presId="urn:microsoft.com/office/officeart/2009/layout/CirclePictureHierarchy"/>
    <dgm:cxn modelId="{0D191561-6E0B-4146-9B0D-A4D5231D1045}" type="presParOf" srcId="{06502029-D667-4498-9668-E201705A0D45}" destId="{42C39A23-91D5-4BEC-8DD7-32ACD748A369}" srcOrd="1" destOrd="0" presId="urn:microsoft.com/office/officeart/2009/layout/CirclePictureHierarchy"/>
    <dgm:cxn modelId="{29912DAA-E439-43C1-8995-991DC0970A6D}" type="presParOf" srcId="{DF60A54E-5E82-4671-A209-76049E7BDB32}" destId="{7B2270ED-82C1-4B2A-A56F-103ED1B27A01}" srcOrd="1" destOrd="0" presId="urn:microsoft.com/office/officeart/2009/layout/CirclePictureHierarchy"/>
    <dgm:cxn modelId="{A4315656-776A-4D3A-8E00-35B4C5B8965F}" type="presParOf" srcId="{7B2270ED-82C1-4B2A-A56F-103ED1B27A01}" destId="{239E1780-33D4-42A6-B118-1F84A09BD677}" srcOrd="0" destOrd="0" presId="urn:microsoft.com/office/officeart/2009/layout/CirclePictureHierarchy"/>
    <dgm:cxn modelId="{14CDD585-1783-4F6E-BEC0-8203010B81F6}" type="presParOf" srcId="{7B2270ED-82C1-4B2A-A56F-103ED1B27A01}" destId="{BED71EF3-E92D-4E36-A0BB-EC693C8B5894}" srcOrd="1" destOrd="0" presId="urn:microsoft.com/office/officeart/2009/layout/CirclePictureHierarchy"/>
    <dgm:cxn modelId="{6EECF6B1-4030-4193-88D7-627025A34444}" type="presParOf" srcId="{BED71EF3-E92D-4E36-A0BB-EC693C8B5894}" destId="{AB99E49E-396D-4FB5-9816-B249790A8937}" srcOrd="0" destOrd="0" presId="urn:microsoft.com/office/officeart/2009/layout/CirclePictureHierarchy"/>
    <dgm:cxn modelId="{F832979D-E257-49C1-BDC4-B9C6C20F79D1}" type="presParOf" srcId="{AB99E49E-396D-4FB5-9816-B249790A8937}" destId="{6C2FA2B2-6D19-457F-BAD6-6D5EA97A7B31}" srcOrd="0" destOrd="0" presId="urn:microsoft.com/office/officeart/2009/layout/CirclePictureHierarchy"/>
    <dgm:cxn modelId="{3C7BB6C7-6A20-4388-A874-C5085C052139}" type="presParOf" srcId="{AB99E49E-396D-4FB5-9816-B249790A8937}" destId="{9C1D3730-E9E4-4DB8-8711-8E7B0F95333F}" srcOrd="1" destOrd="0" presId="urn:microsoft.com/office/officeart/2009/layout/CirclePictureHierarchy"/>
    <dgm:cxn modelId="{E8CCE1FD-AE11-44A2-B05E-37596DABEAF7}" type="presParOf" srcId="{BED71EF3-E92D-4E36-A0BB-EC693C8B5894}" destId="{37642D05-8A29-40DC-AD27-86EE183BFC66}" srcOrd="1" destOrd="0" presId="urn:microsoft.com/office/officeart/2009/layout/CirclePictureHierarchy"/>
    <dgm:cxn modelId="{FB999EA8-520B-473B-BFDB-456B195B6B9C}" type="presParOf" srcId="{7B2270ED-82C1-4B2A-A56F-103ED1B27A01}" destId="{BCC497B7-F392-46AF-8B1C-B09605EAFDCD}" srcOrd="2" destOrd="0" presId="urn:microsoft.com/office/officeart/2009/layout/CirclePictureHierarchy"/>
    <dgm:cxn modelId="{CF513754-6161-4186-80B8-6D4D3B123064}" type="presParOf" srcId="{7B2270ED-82C1-4B2A-A56F-103ED1B27A01}" destId="{38D5D4E0-0A28-43DC-9360-FB73C7D15E5B}" srcOrd="3" destOrd="0" presId="urn:microsoft.com/office/officeart/2009/layout/CirclePictureHierarchy"/>
    <dgm:cxn modelId="{737452C4-BCEB-450B-9B51-1BA0EC29DE3B}" type="presParOf" srcId="{38D5D4E0-0A28-43DC-9360-FB73C7D15E5B}" destId="{7A039D5C-E6C5-419A-8827-FB8277A197A9}" srcOrd="0" destOrd="0" presId="urn:microsoft.com/office/officeart/2009/layout/CirclePictureHierarchy"/>
    <dgm:cxn modelId="{034939C4-0DF4-439D-89E3-451C4C65DE96}" type="presParOf" srcId="{7A039D5C-E6C5-419A-8827-FB8277A197A9}" destId="{60086882-326C-49B9-812F-DD59B38F2047}" srcOrd="0" destOrd="0" presId="urn:microsoft.com/office/officeart/2009/layout/CirclePictureHierarchy"/>
    <dgm:cxn modelId="{56EA179D-5AE3-4A7B-9D02-49C612C19594}" type="presParOf" srcId="{7A039D5C-E6C5-419A-8827-FB8277A197A9}" destId="{FD814181-6454-464C-9CF7-09C9E31FEC90}" srcOrd="1" destOrd="0" presId="urn:microsoft.com/office/officeart/2009/layout/CirclePictureHierarchy"/>
    <dgm:cxn modelId="{2EEBEF71-EE66-4D90-8D82-48A0FD78E746}" type="presParOf" srcId="{38D5D4E0-0A28-43DC-9360-FB73C7D15E5B}" destId="{D7B41BC3-B0A1-43EF-9751-FD080EA1A392}" srcOrd="1" destOrd="0" presId="urn:microsoft.com/office/officeart/2009/layout/CirclePictureHierarchy"/>
    <dgm:cxn modelId="{42159DA9-262B-474F-A071-E4F9A9422FF5}" type="presParOf" srcId="{627D4B23-36ED-49F1-B086-A5E4A4C73A22}" destId="{F8B5D022-6B08-4016-BA9C-545A4C9427D8}" srcOrd="4" destOrd="0" presId="urn:microsoft.com/office/officeart/2009/layout/CirclePictureHierarchy"/>
    <dgm:cxn modelId="{D89F0B25-829F-44A5-8E51-9E92961D9881}" type="presParOf" srcId="{627D4B23-36ED-49F1-B086-A5E4A4C73A22}" destId="{F2DCA4C8-284D-4158-8BBD-5D88A820BC4C}" srcOrd="5" destOrd="0" presId="urn:microsoft.com/office/officeart/2009/layout/CirclePictureHierarchy"/>
    <dgm:cxn modelId="{43F6E148-1523-49C0-A39E-D7480DDAA024}" type="presParOf" srcId="{F2DCA4C8-284D-4158-8BBD-5D88A820BC4C}" destId="{45076207-2FFE-49AF-998B-C2EC1C10EA60}" srcOrd="0" destOrd="0" presId="urn:microsoft.com/office/officeart/2009/layout/CirclePictureHierarchy"/>
    <dgm:cxn modelId="{B5AA797A-F407-4818-B20B-F97F2B41DFB2}" type="presParOf" srcId="{45076207-2FFE-49AF-998B-C2EC1C10EA60}" destId="{F2EE16E8-7FEF-4BB5-A1C1-7F7808AF7A44}" srcOrd="0" destOrd="0" presId="urn:microsoft.com/office/officeart/2009/layout/CirclePictureHierarchy"/>
    <dgm:cxn modelId="{7BF78EA3-F36A-49D3-AC0F-99799A113A93}" type="presParOf" srcId="{45076207-2FFE-49AF-998B-C2EC1C10EA60}" destId="{72624FFD-A14C-410D-B5FA-D80B2E63032D}" srcOrd="1" destOrd="0" presId="urn:microsoft.com/office/officeart/2009/layout/CirclePictureHierarchy"/>
    <dgm:cxn modelId="{0CA5C08C-4ACC-4D28-937C-6D17911A5AD3}" type="presParOf" srcId="{F2DCA4C8-284D-4158-8BBD-5D88A820BC4C}" destId="{632465E0-D19B-4579-9A1E-A3DECCCBFFFE}" srcOrd="1" destOrd="0" presId="urn:microsoft.com/office/officeart/2009/layout/CirclePictureHierarchy"/>
  </dgm:cxnLst>
  <dgm:bg/>
  <dgm:whole>
    <a:ln w="19050">
      <a:solidFill>
        <a:schemeClr val="accent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C49427-9ABC-46AD-A58F-BB879EE13C7C}" type="doc">
      <dgm:prSet loTypeId="urn:microsoft.com/office/officeart/2009/3/layout/CircleRelationship" loCatId="relationship" qsTypeId="urn:microsoft.com/office/officeart/2005/8/quickstyle/simple1" qsCatId="simple" csTypeId="urn:microsoft.com/office/officeart/2005/8/colors/colorful2" csCatId="colorful" phldr="1"/>
      <dgm:spPr/>
      <dgm:t>
        <a:bodyPr/>
        <a:lstStyle/>
        <a:p>
          <a:endParaRPr lang="it-IT"/>
        </a:p>
      </dgm:t>
    </dgm:pt>
    <dgm:pt modelId="{2A4D44AA-07F1-4312-A850-7F58BA33C18A}">
      <dgm:prSet phldrT="[Testo]" custT="1"/>
      <dgm:spPr/>
      <dgm:t>
        <a:bodyPr/>
        <a:lstStyle/>
        <a:p>
          <a:r>
            <a:rPr lang="it-IT" sz="2400" i="1" dirty="0"/>
            <a:t>Servizi sul web</a:t>
          </a:r>
        </a:p>
      </dgm:t>
    </dgm:pt>
    <dgm:pt modelId="{AA74B5C6-6661-4AED-B6FD-67E2A552E7CA}" type="parTrans" cxnId="{6D6B295C-E358-4B36-A7CB-016CF61CF170}">
      <dgm:prSet/>
      <dgm:spPr/>
      <dgm:t>
        <a:bodyPr/>
        <a:lstStyle/>
        <a:p>
          <a:endParaRPr lang="it-IT"/>
        </a:p>
      </dgm:t>
    </dgm:pt>
    <dgm:pt modelId="{8720F9F2-4E88-4A8A-B75C-E02DA115F71F}" type="sibTrans" cxnId="{6D6B295C-E358-4B36-A7CB-016CF61CF170}">
      <dgm:prSet/>
      <dgm:spPr/>
      <dgm:t>
        <a:bodyPr/>
        <a:lstStyle/>
        <a:p>
          <a:endParaRPr lang="it-IT"/>
        </a:p>
      </dgm:t>
    </dgm:pt>
    <dgm:pt modelId="{7E249B89-AEB6-45F5-BCB6-1729884E817D}">
      <dgm:prSet phldrT="[Testo]" custT="1"/>
      <dgm:spPr/>
      <dgm:t>
        <a:bodyPr/>
        <a:lstStyle/>
        <a:p>
          <a:r>
            <a:rPr lang="it-IT" sz="1000" dirty="0" err="1"/>
            <a:t>DocteWeb</a:t>
          </a:r>
          <a:endParaRPr lang="it-IT" sz="1000" dirty="0"/>
        </a:p>
      </dgm:t>
    </dgm:pt>
    <dgm:pt modelId="{3C5A17B5-E7CC-4296-9B61-6BA47E4AE061}" type="parTrans" cxnId="{62581559-BFA0-4B2C-BBEB-1BBBD2C577C4}">
      <dgm:prSet/>
      <dgm:spPr/>
      <dgm:t>
        <a:bodyPr/>
        <a:lstStyle/>
        <a:p>
          <a:endParaRPr lang="it-IT"/>
        </a:p>
      </dgm:t>
    </dgm:pt>
    <dgm:pt modelId="{16CBC2D7-B0F8-4A7F-A5F6-C10ADCEEC5C3}" type="sibTrans" cxnId="{62581559-BFA0-4B2C-BBEB-1BBBD2C577C4}">
      <dgm:prSet/>
      <dgm:spPr/>
      <dgm:t>
        <a:bodyPr/>
        <a:lstStyle/>
        <a:p>
          <a:endParaRPr lang="it-IT"/>
        </a:p>
      </dgm:t>
    </dgm:pt>
    <dgm:pt modelId="{E740E714-6CB5-46B4-98D0-7AA7F952AE63}">
      <dgm:prSet phldrT="[Testo]" custT="1"/>
      <dgm:spPr/>
      <dgm:t>
        <a:bodyPr/>
        <a:lstStyle/>
        <a:p>
          <a:endParaRPr lang="it-IT" sz="900" dirty="0"/>
        </a:p>
      </dgm:t>
    </dgm:pt>
    <dgm:pt modelId="{4973B436-B81A-4BD2-9AD1-971EA1A51487}" type="parTrans" cxnId="{D5EDCB99-4B68-4948-8256-9E7CB52CEFBB}">
      <dgm:prSet/>
      <dgm:spPr/>
      <dgm:t>
        <a:bodyPr/>
        <a:lstStyle/>
        <a:p>
          <a:endParaRPr lang="it-IT"/>
        </a:p>
      </dgm:t>
    </dgm:pt>
    <dgm:pt modelId="{AC47420B-96A4-48B2-8D93-7BCC124A2945}" type="sibTrans" cxnId="{D5EDCB99-4B68-4948-8256-9E7CB52CEFBB}">
      <dgm:prSet/>
      <dgm:spPr/>
      <dgm:t>
        <a:bodyPr/>
        <a:lstStyle/>
        <a:p>
          <a:endParaRPr lang="it-IT"/>
        </a:p>
      </dgm:t>
    </dgm:pt>
    <dgm:pt modelId="{593C1AF2-62BE-4606-BD3B-0C845F89C990}">
      <dgm:prSet phldrT="[Testo]" custT="1"/>
      <dgm:spPr>
        <a:solidFill>
          <a:srgbClr val="66FFFF"/>
        </a:solidFill>
      </dgm:spPr>
      <dgm:t>
        <a:bodyPr/>
        <a:lstStyle/>
        <a:p>
          <a:r>
            <a:rPr lang="it-IT" sz="1000" dirty="0" err="1">
              <a:solidFill>
                <a:schemeClr val="tx1"/>
              </a:solidFill>
            </a:rPr>
            <a:t>DocfaWeb</a:t>
          </a:r>
          <a:endParaRPr lang="it-IT" sz="1000" dirty="0">
            <a:solidFill>
              <a:schemeClr val="tx1"/>
            </a:solidFill>
          </a:endParaRPr>
        </a:p>
      </dgm:t>
    </dgm:pt>
    <dgm:pt modelId="{D1915AA3-1D81-4129-88E1-203FF0784E59}" type="parTrans" cxnId="{3C08EF5B-DD6F-43FC-A080-FBC413FF48B0}">
      <dgm:prSet/>
      <dgm:spPr/>
      <dgm:t>
        <a:bodyPr/>
        <a:lstStyle/>
        <a:p>
          <a:endParaRPr lang="it-IT"/>
        </a:p>
      </dgm:t>
    </dgm:pt>
    <dgm:pt modelId="{38CC785F-9A53-4BC2-B0F7-632F19693B5C}" type="sibTrans" cxnId="{3C08EF5B-DD6F-43FC-A080-FBC413FF48B0}">
      <dgm:prSet/>
      <dgm:spPr/>
      <dgm:t>
        <a:bodyPr/>
        <a:lstStyle/>
        <a:p>
          <a:endParaRPr lang="it-IT"/>
        </a:p>
      </dgm:t>
    </dgm:pt>
    <dgm:pt modelId="{48D15ACA-A241-4DDA-92C4-98E3B14813C9}">
      <dgm:prSet phldrT="[Testo]"/>
      <dgm:spPr/>
      <dgm:t>
        <a:bodyPr/>
        <a:lstStyle/>
        <a:p>
          <a:endParaRPr lang="it-IT"/>
        </a:p>
      </dgm:t>
    </dgm:pt>
    <dgm:pt modelId="{83E87B49-CA71-486A-981C-D2153B4B4CB4}" type="parTrans" cxnId="{E2154243-4F9C-4173-9C62-78918F428C47}">
      <dgm:prSet/>
      <dgm:spPr/>
      <dgm:t>
        <a:bodyPr/>
        <a:lstStyle/>
        <a:p>
          <a:endParaRPr lang="it-IT"/>
        </a:p>
      </dgm:t>
    </dgm:pt>
    <dgm:pt modelId="{F1F58C02-7392-467E-ADE6-5FB352CDCB2C}" type="sibTrans" cxnId="{E2154243-4F9C-4173-9C62-78918F428C47}">
      <dgm:prSet/>
      <dgm:spPr/>
      <dgm:t>
        <a:bodyPr/>
        <a:lstStyle/>
        <a:p>
          <a:endParaRPr lang="it-IT"/>
        </a:p>
      </dgm:t>
    </dgm:pt>
    <dgm:pt modelId="{75B3E87F-7596-45AF-9532-F9498891D0AF}">
      <dgm:prSet phldrT="[Testo]"/>
      <dgm:spPr/>
      <dgm:t>
        <a:bodyPr/>
        <a:lstStyle/>
        <a:p>
          <a:endParaRPr lang="it-IT"/>
        </a:p>
      </dgm:t>
    </dgm:pt>
    <dgm:pt modelId="{ED66AFBD-1833-4A47-87D9-ADD386A96C00}" type="parTrans" cxnId="{D28ACB54-990C-4482-BE15-F46CCC4DD09C}">
      <dgm:prSet/>
      <dgm:spPr/>
      <dgm:t>
        <a:bodyPr/>
        <a:lstStyle/>
        <a:p>
          <a:endParaRPr lang="it-IT"/>
        </a:p>
      </dgm:t>
    </dgm:pt>
    <dgm:pt modelId="{397BE5D3-F54D-492D-8FBD-D22B5907F74D}" type="sibTrans" cxnId="{D28ACB54-990C-4482-BE15-F46CCC4DD09C}">
      <dgm:prSet/>
      <dgm:spPr/>
      <dgm:t>
        <a:bodyPr/>
        <a:lstStyle/>
        <a:p>
          <a:endParaRPr lang="it-IT"/>
        </a:p>
      </dgm:t>
    </dgm:pt>
    <dgm:pt modelId="{CA3090B8-6C5A-4C72-97BC-F18572857E9A}">
      <dgm:prSet phldrT="[Testo]" custT="1"/>
      <dgm:spPr>
        <a:solidFill>
          <a:schemeClr val="accent1">
            <a:lumMod val="60000"/>
            <a:lumOff val="40000"/>
          </a:schemeClr>
        </a:solidFill>
      </dgm:spPr>
      <dgm:t>
        <a:bodyPr/>
        <a:lstStyle/>
        <a:p>
          <a:r>
            <a:rPr lang="it-IT" sz="1000" dirty="0" err="1"/>
            <a:t>PregeoWeb</a:t>
          </a:r>
          <a:endParaRPr lang="it-IT" sz="1000" dirty="0"/>
        </a:p>
      </dgm:t>
    </dgm:pt>
    <dgm:pt modelId="{321E7C86-47FF-4601-A580-E9072C11F10F}" type="parTrans" cxnId="{1A3F1712-5A2E-4542-A2F6-880811BB1A18}">
      <dgm:prSet/>
      <dgm:spPr/>
      <dgm:t>
        <a:bodyPr/>
        <a:lstStyle/>
        <a:p>
          <a:endParaRPr lang="it-IT"/>
        </a:p>
      </dgm:t>
    </dgm:pt>
    <dgm:pt modelId="{3A0A0163-A1A9-4405-B603-D920D4A4214B}" type="sibTrans" cxnId="{1A3F1712-5A2E-4542-A2F6-880811BB1A18}">
      <dgm:prSet/>
      <dgm:spPr/>
      <dgm:t>
        <a:bodyPr/>
        <a:lstStyle/>
        <a:p>
          <a:endParaRPr lang="it-IT"/>
        </a:p>
      </dgm:t>
    </dgm:pt>
    <dgm:pt modelId="{CBA6D4B1-6C6F-4B3C-9D2B-8A3FDFE4E1EA}">
      <dgm:prSet phldrT="[Testo]" custT="1"/>
      <dgm:spPr>
        <a:solidFill>
          <a:srgbClr val="3399FF"/>
        </a:solidFill>
      </dgm:spPr>
      <dgm:t>
        <a:bodyPr/>
        <a:lstStyle/>
        <a:p>
          <a:r>
            <a:rPr lang="it-IT" sz="800" dirty="0"/>
            <a:t>Microfilm</a:t>
          </a:r>
        </a:p>
      </dgm:t>
    </dgm:pt>
    <dgm:pt modelId="{190E7C97-66C8-40AD-A2BF-0558ADFBD134}" type="parTrans" cxnId="{1C0F482A-ED2C-4FE2-8C67-803B6CA89D2E}">
      <dgm:prSet/>
      <dgm:spPr/>
      <dgm:t>
        <a:bodyPr/>
        <a:lstStyle/>
        <a:p>
          <a:endParaRPr lang="it-IT"/>
        </a:p>
      </dgm:t>
    </dgm:pt>
    <dgm:pt modelId="{1C6D2D8E-044A-422E-BC7C-CB23E7229F87}" type="sibTrans" cxnId="{1C0F482A-ED2C-4FE2-8C67-803B6CA89D2E}">
      <dgm:prSet/>
      <dgm:spPr/>
      <dgm:t>
        <a:bodyPr/>
        <a:lstStyle/>
        <a:p>
          <a:endParaRPr lang="it-IT"/>
        </a:p>
      </dgm:t>
    </dgm:pt>
    <dgm:pt modelId="{D88D7E5F-14E4-4376-AA02-EB1728482C47}" type="pres">
      <dgm:prSet presAssocID="{CFC49427-9ABC-46AD-A58F-BB879EE13C7C}" presName="Name0" presStyleCnt="0">
        <dgm:presLayoutVars>
          <dgm:chMax val="1"/>
          <dgm:chPref val="1"/>
        </dgm:presLayoutVars>
      </dgm:prSet>
      <dgm:spPr/>
    </dgm:pt>
    <dgm:pt modelId="{071E9662-DB4C-4DB7-8932-3C8A35839316}" type="pres">
      <dgm:prSet presAssocID="{2A4D44AA-07F1-4312-A850-7F58BA33C18A}" presName="Parent" presStyleLbl="node0" presStyleIdx="0" presStyleCnt="1">
        <dgm:presLayoutVars>
          <dgm:chMax val="5"/>
          <dgm:chPref val="5"/>
        </dgm:presLayoutVars>
      </dgm:prSet>
      <dgm:spPr/>
    </dgm:pt>
    <dgm:pt modelId="{1EF84C6A-7542-44A3-A846-E6A736AA7A0C}" type="pres">
      <dgm:prSet presAssocID="{2A4D44AA-07F1-4312-A850-7F58BA33C18A}" presName="Accent2" presStyleLbl="node1" presStyleIdx="0" presStyleCnt="19"/>
      <dgm:spPr/>
    </dgm:pt>
    <dgm:pt modelId="{15AAEAA1-A113-4508-A072-828E28E29570}" type="pres">
      <dgm:prSet presAssocID="{2A4D44AA-07F1-4312-A850-7F58BA33C18A}" presName="Accent3" presStyleLbl="node1" presStyleIdx="1" presStyleCnt="19"/>
      <dgm:spPr/>
    </dgm:pt>
    <dgm:pt modelId="{E82684EF-D5D9-4427-8C88-3BDC377FA400}" type="pres">
      <dgm:prSet presAssocID="{2A4D44AA-07F1-4312-A850-7F58BA33C18A}" presName="Accent4" presStyleLbl="node1" presStyleIdx="2" presStyleCnt="19"/>
      <dgm:spPr/>
    </dgm:pt>
    <dgm:pt modelId="{7E09E04B-E20E-4DD6-A96C-B7150BEC3C00}" type="pres">
      <dgm:prSet presAssocID="{2A4D44AA-07F1-4312-A850-7F58BA33C18A}" presName="Accent5" presStyleLbl="node1" presStyleIdx="3" presStyleCnt="19"/>
      <dgm:spPr/>
    </dgm:pt>
    <dgm:pt modelId="{B03845B1-B80E-4D5E-B10E-25B69477B296}" type="pres">
      <dgm:prSet presAssocID="{2A4D44AA-07F1-4312-A850-7F58BA33C18A}" presName="Accent6" presStyleLbl="node1" presStyleIdx="4" presStyleCnt="19"/>
      <dgm:spPr/>
    </dgm:pt>
    <dgm:pt modelId="{C89439A2-689F-4ECD-B77A-D4902EF3AC39}" type="pres">
      <dgm:prSet presAssocID="{7E249B89-AEB6-45F5-BCB6-1729884E817D}" presName="Child1" presStyleLbl="node1" presStyleIdx="5" presStyleCnt="19" custLinFactNeighborX="18862" custLinFactNeighborY="-8947">
        <dgm:presLayoutVars>
          <dgm:chMax val="0"/>
          <dgm:chPref val="0"/>
        </dgm:presLayoutVars>
      </dgm:prSet>
      <dgm:spPr/>
    </dgm:pt>
    <dgm:pt modelId="{7F226A8B-DB55-47A7-9A71-DFBD5B2E3CE0}" type="pres">
      <dgm:prSet presAssocID="{7E249B89-AEB6-45F5-BCB6-1729884E817D}" presName="Accent7" presStyleCnt="0"/>
      <dgm:spPr/>
    </dgm:pt>
    <dgm:pt modelId="{48465BA6-0E90-4D69-9133-53B93B6AABD7}" type="pres">
      <dgm:prSet presAssocID="{7E249B89-AEB6-45F5-BCB6-1729884E817D}" presName="AccentHold1" presStyleLbl="node1" presStyleIdx="6" presStyleCnt="19" custLinFactNeighborX="22594" custLinFactNeighborY="85921"/>
      <dgm:spPr/>
    </dgm:pt>
    <dgm:pt modelId="{7CD9CD9A-F1BE-4380-89BB-668164CF2962}" type="pres">
      <dgm:prSet presAssocID="{7E249B89-AEB6-45F5-BCB6-1729884E817D}" presName="Accent8" presStyleCnt="0"/>
      <dgm:spPr/>
    </dgm:pt>
    <dgm:pt modelId="{5D356B45-1597-4CAB-AF28-1984E54863E9}" type="pres">
      <dgm:prSet presAssocID="{7E249B89-AEB6-45F5-BCB6-1729884E817D}" presName="AccentHold2" presStyleLbl="node1" presStyleIdx="7" presStyleCnt="19"/>
      <dgm:spPr/>
      <dgm:extLst>
        <a:ext uri="{E40237B7-FDA0-4F09-8148-C483321AD2D9}">
          <dgm14:cNvPr xmlns:dgm14="http://schemas.microsoft.com/office/drawing/2010/diagram" id="0" name="" descr="DOCFA" title="DOCFA"/>
        </a:ext>
      </dgm:extLst>
    </dgm:pt>
    <dgm:pt modelId="{3A24F954-41A4-4353-B458-6BB4A07AFFEC}" type="pres">
      <dgm:prSet presAssocID="{E740E714-6CB5-46B4-98D0-7AA7F952AE63}" presName="Child2" presStyleLbl="node1" presStyleIdx="8" presStyleCnt="19" custScaleX="72762" custScaleY="72779" custLinFactY="35154" custLinFactNeighborX="-89141" custLinFactNeighborY="100000">
        <dgm:presLayoutVars>
          <dgm:chMax val="0"/>
          <dgm:chPref val="0"/>
        </dgm:presLayoutVars>
      </dgm:prSet>
      <dgm:spPr/>
    </dgm:pt>
    <dgm:pt modelId="{22B8A45F-748E-4E90-8702-585E258DB506}" type="pres">
      <dgm:prSet presAssocID="{E740E714-6CB5-46B4-98D0-7AA7F952AE63}" presName="Accent9" presStyleCnt="0"/>
      <dgm:spPr/>
    </dgm:pt>
    <dgm:pt modelId="{1510C329-1C93-46E8-9F5D-DCF6BF578C52}" type="pres">
      <dgm:prSet presAssocID="{E740E714-6CB5-46B4-98D0-7AA7F952AE63}" presName="AccentHold1" presStyleLbl="node1" presStyleIdx="9" presStyleCnt="19"/>
      <dgm:spPr/>
    </dgm:pt>
    <dgm:pt modelId="{876C3B1B-96CE-4E49-9B16-E84B4923EF4F}" type="pres">
      <dgm:prSet presAssocID="{E740E714-6CB5-46B4-98D0-7AA7F952AE63}" presName="Accent10" presStyleCnt="0"/>
      <dgm:spPr/>
    </dgm:pt>
    <dgm:pt modelId="{85296236-1CBA-444C-9F23-56DF4441F211}" type="pres">
      <dgm:prSet presAssocID="{E740E714-6CB5-46B4-98D0-7AA7F952AE63}" presName="AccentHold2" presStyleLbl="node1" presStyleIdx="10" presStyleCnt="19"/>
      <dgm:spPr/>
    </dgm:pt>
    <dgm:pt modelId="{273E9CC8-4503-49E1-A86B-0C541DF57868}" type="pres">
      <dgm:prSet presAssocID="{E740E714-6CB5-46B4-98D0-7AA7F952AE63}" presName="Accent11" presStyleCnt="0"/>
      <dgm:spPr/>
    </dgm:pt>
    <dgm:pt modelId="{CC8CDADE-5ED1-4043-A4FF-588F427842F4}" type="pres">
      <dgm:prSet presAssocID="{E740E714-6CB5-46B4-98D0-7AA7F952AE63}" presName="AccentHold3" presStyleLbl="node1" presStyleIdx="11" presStyleCnt="19"/>
      <dgm:spPr/>
    </dgm:pt>
    <dgm:pt modelId="{B22B91F0-B899-4B32-85B4-8A4547489FE7}" type="pres">
      <dgm:prSet presAssocID="{CBA6D4B1-6C6F-4B3C-9D2B-8A3FDFE4E1EA}" presName="Child3" presStyleLbl="node1" presStyleIdx="12" presStyleCnt="19" custScaleX="72762" custScaleY="72779" custLinFactX="-139225" custLinFactY="-100000" custLinFactNeighborX="-200000" custLinFactNeighborY="-155534">
        <dgm:presLayoutVars>
          <dgm:chMax val="0"/>
          <dgm:chPref val="0"/>
        </dgm:presLayoutVars>
      </dgm:prSet>
      <dgm:spPr/>
    </dgm:pt>
    <dgm:pt modelId="{6BF01658-B655-4B58-A7AE-313036B0CE01}" type="pres">
      <dgm:prSet presAssocID="{CBA6D4B1-6C6F-4B3C-9D2B-8A3FDFE4E1EA}" presName="Accent12" presStyleCnt="0"/>
      <dgm:spPr/>
    </dgm:pt>
    <dgm:pt modelId="{5F073A15-3D86-47B8-AFC3-43AF9D8D69D1}" type="pres">
      <dgm:prSet presAssocID="{CBA6D4B1-6C6F-4B3C-9D2B-8A3FDFE4E1EA}" presName="AccentHold1" presStyleLbl="node1" presStyleIdx="13" presStyleCnt="19"/>
      <dgm:spPr/>
    </dgm:pt>
    <dgm:pt modelId="{4C8C5E92-9FDD-4BF5-9EAD-07D19F6DE943}" type="pres">
      <dgm:prSet presAssocID="{CA3090B8-6C5A-4C72-97BC-F18572857E9A}" presName="Child4" presStyleLbl="node1" presStyleIdx="14" presStyleCnt="19">
        <dgm:presLayoutVars>
          <dgm:chMax val="0"/>
          <dgm:chPref val="0"/>
        </dgm:presLayoutVars>
      </dgm:prSet>
      <dgm:spPr/>
    </dgm:pt>
    <dgm:pt modelId="{1396F000-A214-4522-80EC-6A04F4D8D521}" type="pres">
      <dgm:prSet presAssocID="{CA3090B8-6C5A-4C72-97BC-F18572857E9A}" presName="Accent13" presStyleCnt="0"/>
      <dgm:spPr/>
    </dgm:pt>
    <dgm:pt modelId="{A7B84131-0537-43BB-9998-25655EFAFE9A}" type="pres">
      <dgm:prSet presAssocID="{CA3090B8-6C5A-4C72-97BC-F18572857E9A}" presName="AccentHold1" presStyleLbl="node1" presStyleIdx="15" presStyleCnt="19"/>
      <dgm:spPr/>
    </dgm:pt>
    <dgm:pt modelId="{89A9A4F5-30D4-4581-9DAB-DEC59F44275A}" type="pres">
      <dgm:prSet presAssocID="{593C1AF2-62BE-4606-BD3B-0C845F89C990}" presName="Child5" presStyleLbl="node1" presStyleIdx="16" presStyleCnt="19">
        <dgm:presLayoutVars>
          <dgm:chMax val="0"/>
          <dgm:chPref val="0"/>
        </dgm:presLayoutVars>
      </dgm:prSet>
      <dgm:spPr/>
    </dgm:pt>
    <dgm:pt modelId="{D6F0E6A2-429F-4074-A797-E87D4ED79528}" type="pres">
      <dgm:prSet presAssocID="{593C1AF2-62BE-4606-BD3B-0C845F89C990}" presName="Accent15" presStyleCnt="0"/>
      <dgm:spPr/>
    </dgm:pt>
    <dgm:pt modelId="{33FAD467-2A5E-4E80-826D-063D99669800}" type="pres">
      <dgm:prSet presAssocID="{593C1AF2-62BE-4606-BD3B-0C845F89C990}" presName="AccentHold2" presStyleLbl="node1" presStyleIdx="17" presStyleCnt="19"/>
      <dgm:spPr/>
    </dgm:pt>
    <dgm:pt modelId="{8255D7E6-217D-4837-8DB6-CDEB247AD0ED}" type="pres">
      <dgm:prSet presAssocID="{593C1AF2-62BE-4606-BD3B-0C845F89C990}" presName="Accent16" presStyleCnt="0"/>
      <dgm:spPr/>
    </dgm:pt>
    <dgm:pt modelId="{35181E44-B386-4932-AA7F-AA972A41486C}" type="pres">
      <dgm:prSet presAssocID="{593C1AF2-62BE-4606-BD3B-0C845F89C990}" presName="AccentHold3" presStyleLbl="node1" presStyleIdx="18" presStyleCnt="19"/>
      <dgm:spPr/>
    </dgm:pt>
  </dgm:ptLst>
  <dgm:cxnLst>
    <dgm:cxn modelId="{1A3F1712-5A2E-4542-A2F6-880811BB1A18}" srcId="{2A4D44AA-07F1-4312-A850-7F58BA33C18A}" destId="{CA3090B8-6C5A-4C72-97BC-F18572857E9A}" srcOrd="3" destOrd="0" parTransId="{321E7C86-47FF-4601-A580-E9072C11F10F}" sibTransId="{3A0A0163-A1A9-4405-B603-D920D4A4214B}"/>
    <dgm:cxn modelId="{1C0F482A-ED2C-4FE2-8C67-803B6CA89D2E}" srcId="{2A4D44AA-07F1-4312-A850-7F58BA33C18A}" destId="{CBA6D4B1-6C6F-4B3C-9D2B-8A3FDFE4E1EA}" srcOrd="2" destOrd="0" parTransId="{190E7C97-66C8-40AD-A2BF-0558ADFBD134}" sibTransId="{1C6D2D8E-044A-422E-BC7C-CB23E7229F87}"/>
    <dgm:cxn modelId="{29FA922E-F4B7-45D3-A24B-FF43542AAA76}" type="presOf" srcId="{CBA6D4B1-6C6F-4B3C-9D2B-8A3FDFE4E1EA}" destId="{B22B91F0-B899-4B32-85B4-8A4547489FE7}" srcOrd="0" destOrd="0" presId="urn:microsoft.com/office/officeart/2009/3/layout/CircleRelationship"/>
    <dgm:cxn modelId="{3EF9CB31-6458-49B7-AAD4-14EFA32BA664}" type="presOf" srcId="{CA3090B8-6C5A-4C72-97BC-F18572857E9A}" destId="{4C8C5E92-9FDD-4BF5-9EAD-07D19F6DE943}" srcOrd="0" destOrd="0" presId="urn:microsoft.com/office/officeart/2009/3/layout/CircleRelationship"/>
    <dgm:cxn modelId="{3C08EF5B-DD6F-43FC-A080-FBC413FF48B0}" srcId="{2A4D44AA-07F1-4312-A850-7F58BA33C18A}" destId="{593C1AF2-62BE-4606-BD3B-0C845F89C990}" srcOrd="4" destOrd="0" parTransId="{D1915AA3-1D81-4129-88E1-203FF0784E59}" sibTransId="{38CC785F-9A53-4BC2-B0F7-632F19693B5C}"/>
    <dgm:cxn modelId="{6D6B295C-E358-4B36-A7CB-016CF61CF170}" srcId="{CFC49427-9ABC-46AD-A58F-BB879EE13C7C}" destId="{2A4D44AA-07F1-4312-A850-7F58BA33C18A}" srcOrd="0" destOrd="0" parTransId="{AA74B5C6-6661-4AED-B6FD-67E2A552E7CA}" sibTransId="{8720F9F2-4E88-4A8A-B75C-E02DA115F71F}"/>
    <dgm:cxn modelId="{E2154243-4F9C-4173-9C62-78918F428C47}" srcId="{2A4D44AA-07F1-4312-A850-7F58BA33C18A}" destId="{48D15ACA-A241-4DDA-92C4-98E3B14813C9}" srcOrd="5" destOrd="0" parTransId="{83E87B49-CA71-486A-981C-D2153B4B4CB4}" sibTransId="{F1F58C02-7392-467E-ADE6-5FB352CDCB2C}"/>
    <dgm:cxn modelId="{D28ACB54-990C-4482-BE15-F46CCC4DD09C}" srcId="{2A4D44AA-07F1-4312-A850-7F58BA33C18A}" destId="{75B3E87F-7596-45AF-9532-F9498891D0AF}" srcOrd="6" destOrd="0" parTransId="{ED66AFBD-1833-4A47-87D9-ADD386A96C00}" sibTransId="{397BE5D3-F54D-492D-8FBD-D22B5907F74D}"/>
    <dgm:cxn modelId="{3D5A4055-530B-424F-8F92-D6BDD0B146D1}" type="presOf" srcId="{CFC49427-9ABC-46AD-A58F-BB879EE13C7C}" destId="{D88D7E5F-14E4-4376-AA02-EB1728482C47}" srcOrd="0" destOrd="0" presId="urn:microsoft.com/office/officeart/2009/3/layout/CircleRelationship"/>
    <dgm:cxn modelId="{62581559-BFA0-4B2C-BBEB-1BBBD2C577C4}" srcId="{2A4D44AA-07F1-4312-A850-7F58BA33C18A}" destId="{7E249B89-AEB6-45F5-BCB6-1729884E817D}" srcOrd="0" destOrd="0" parTransId="{3C5A17B5-E7CC-4296-9B61-6BA47E4AE061}" sibTransId="{16CBC2D7-B0F8-4A7F-A5F6-C10ADCEEC5C3}"/>
    <dgm:cxn modelId="{D5EDCB99-4B68-4948-8256-9E7CB52CEFBB}" srcId="{2A4D44AA-07F1-4312-A850-7F58BA33C18A}" destId="{E740E714-6CB5-46B4-98D0-7AA7F952AE63}" srcOrd="1" destOrd="0" parTransId="{4973B436-B81A-4BD2-9AD1-971EA1A51487}" sibTransId="{AC47420B-96A4-48B2-8D93-7BCC124A2945}"/>
    <dgm:cxn modelId="{8AA434A4-8D05-4782-81A9-FB107D7BC1AF}" type="presOf" srcId="{2A4D44AA-07F1-4312-A850-7F58BA33C18A}" destId="{071E9662-DB4C-4DB7-8932-3C8A35839316}" srcOrd="0" destOrd="0" presId="urn:microsoft.com/office/officeart/2009/3/layout/CircleRelationship"/>
    <dgm:cxn modelId="{AD3EB8B1-69FE-4C00-9593-2B2EFCCDCDBB}" type="presOf" srcId="{E740E714-6CB5-46B4-98D0-7AA7F952AE63}" destId="{3A24F954-41A4-4353-B458-6BB4A07AFFEC}" srcOrd="0" destOrd="0" presId="urn:microsoft.com/office/officeart/2009/3/layout/CircleRelationship"/>
    <dgm:cxn modelId="{FF96D4D9-494A-4C68-8834-A667AF93A996}" type="presOf" srcId="{593C1AF2-62BE-4606-BD3B-0C845F89C990}" destId="{89A9A4F5-30D4-4581-9DAB-DEC59F44275A}" srcOrd="0" destOrd="0" presId="urn:microsoft.com/office/officeart/2009/3/layout/CircleRelationship"/>
    <dgm:cxn modelId="{230715FB-FA86-4EF1-9055-DC31D760284D}" type="presOf" srcId="{7E249B89-AEB6-45F5-BCB6-1729884E817D}" destId="{C89439A2-689F-4ECD-B77A-D4902EF3AC39}" srcOrd="0" destOrd="0" presId="urn:microsoft.com/office/officeart/2009/3/layout/CircleRelationship"/>
    <dgm:cxn modelId="{BD4802E4-6475-4295-9AEA-D0359C07AE9A}" type="presParOf" srcId="{D88D7E5F-14E4-4376-AA02-EB1728482C47}" destId="{071E9662-DB4C-4DB7-8932-3C8A35839316}" srcOrd="0" destOrd="0" presId="urn:microsoft.com/office/officeart/2009/3/layout/CircleRelationship"/>
    <dgm:cxn modelId="{CFF552E2-CB9A-4048-94B0-F1E2F71466D8}" type="presParOf" srcId="{D88D7E5F-14E4-4376-AA02-EB1728482C47}" destId="{1EF84C6A-7542-44A3-A846-E6A736AA7A0C}" srcOrd="1" destOrd="0" presId="urn:microsoft.com/office/officeart/2009/3/layout/CircleRelationship"/>
    <dgm:cxn modelId="{BEF5268E-2350-4CDD-B77D-4D313F9A153F}" type="presParOf" srcId="{D88D7E5F-14E4-4376-AA02-EB1728482C47}" destId="{15AAEAA1-A113-4508-A072-828E28E29570}" srcOrd="2" destOrd="0" presId="urn:microsoft.com/office/officeart/2009/3/layout/CircleRelationship"/>
    <dgm:cxn modelId="{B092036E-AB6B-405B-9649-9619D742A25C}" type="presParOf" srcId="{D88D7E5F-14E4-4376-AA02-EB1728482C47}" destId="{E82684EF-D5D9-4427-8C88-3BDC377FA400}" srcOrd="3" destOrd="0" presId="urn:microsoft.com/office/officeart/2009/3/layout/CircleRelationship"/>
    <dgm:cxn modelId="{1EAA9A3E-F538-4B34-A492-C19E56D104B9}" type="presParOf" srcId="{D88D7E5F-14E4-4376-AA02-EB1728482C47}" destId="{7E09E04B-E20E-4DD6-A96C-B7150BEC3C00}" srcOrd="4" destOrd="0" presId="urn:microsoft.com/office/officeart/2009/3/layout/CircleRelationship"/>
    <dgm:cxn modelId="{8AF0D449-3F7F-4C65-99BA-35C0AFADED72}" type="presParOf" srcId="{D88D7E5F-14E4-4376-AA02-EB1728482C47}" destId="{B03845B1-B80E-4D5E-B10E-25B69477B296}" srcOrd="5" destOrd="0" presId="urn:microsoft.com/office/officeart/2009/3/layout/CircleRelationship"/>
    <dgm:cxn modelId="{04709A18-41D3-48B4-B558-DB257479739C}" type="presParOf" srcId="{D88D7E5F-14E4-4376-AA02-EB1728482C47}" destId="{C89439A2-689F-4ECD-B77A-D4902EF3AC39}" srcOrd="6" destOrd="0" presId="urn:microsoft.com/office/officeart/2009/3/layout/CircleRelationship"/>
    <dgm:cxn modelId="{717E17CA-B13C-4B78-A57E-1FFB73109419}" type="presParOf" srcId="{D88D7E5F-14E4-4376-AA02-EB1728482C47}" destId="{7F226A8B-DB55-47A7-9A71-DFBD5B2E3CE0}" srcOrd="7" destOrd="0" presId="urn:microsoft.com/office/officeart/2009/3/layout/CircleRelationship"/>
    <dgm:cxn modelId="{30985791-C952-4FA5-88C3-862C0FB1FEFC}" type="presParOf" srcId="{7F226A8B-DB55-47A7-9A71-DFBD5B2E3CE0}" destId="{48465BA6-0E90-4D69-9133-53B93B6AABD7}" srcOrd="0" destOrd="0" presId="urn:microsoft.com/office/officeart/2009/3/layout/CircleRelationship"/>
    <dgm:cxn modelId="{2215D62F-4CD5-4334-A3E2-D89DC7E1E903}" type="presParOf" srcId="{D88D7E5F-14E4-4376-AA02-EB1728482C47}" destId="{7CD9CD9A-F1BE-4380-89BB-668164CF2962}" srcOrd="8" destOrd="0" presId="urn:microsoft.com/office/officeart/2009/3/layout/CircleRelationship"/>
    <dgm:cxn modelId="{FD828B83-12D1-48F2-8EDF-F988416E4935}" type="presParOf" srcId="{7CD9CD9A-F1BE-4380-89BB-668164CF2962}" destId="{5D356B45-1597-4CAB-AF28-1984E54863E9}" srcOrd="0" destOrd="0" presId="urn:microsoft.com/office/officeart/2009/3/layout/CircleRelationship"/>
    <dgm:cxn modelId="{7A6544DC-ADAA-4E06-8D95-C24290C9D3BB}" type="presParOf" srcId="{D88D7E5F-14E4-4376-AA02-EB1728482C47}" destId="{3A24F954-41A4-4353-B458-6BB4A07AFFEC}" srcOrd="9" destOrd="0" presId="urn:microsoft.com/office/officeart/2009/3/layout/CircleRelationship"/>
    <dgm:cxn modelId="{CCC54C5C-0924-402B-B1CB-3C1FB0D23856}" type="presParOf" srcId="{D88D7E5F-14E4-4376-AA02-EB1728482C47}" destId="{22B8A45F-748E-4E90-8702-585E258DB506}" srcOrd="10" destOrd="0" presId="urn:microsoft.com/office/officeart/2009/3/layout/CircleRelationship"/>
    <dgm:cxn modelId="{AD64DC0D-EC8B-4CB1-A9CB-D8746564ED44}" type="presParOf" srcId="{22B8A45F-748E-4E90-8702-585E258DB506}" destId="{1510C329-1C93-46E8-9F5D-DCF6BF578C52}" srcOrd="0" destOrd="0" presId="urn:microsoft.com/office/officeart/2009/3/layout/CircleRelationship"/>
    <dgm:cxn modelId="{E9C61891-FABB-4D49-850F-1447617193FE}" type="presParOf" srcId="{D88D7E5F-14E4-4376-AA02-EB1728482C47}" destId="{876C3B1B-96CE-4E49-9B16-E84B4923EF4F}" srcOrd="11" destOrd="0" presId="urn:microsoft.com/office/officeart/2009/3/layout/CircleRelationship"/>
    <dgm:cxn modelId="{3D79043E-42B9-4644-AC33-645F5874D577}" type="presParOf" srcId="{876C3B1B-96CE-4E49-9B16-E84B4923EF4F}" destId="{85296236-1CBA-444C-9F23-56DF4441F211}" srcOrd="0" destOrd="0" presId="urn:microsoft.com/office/officeart/2009/3/layout/CircleRelationship"/>
    <dgm:cxn modelId="{7203CC11-7C31-4D24-8122-6DD80F3C2069}" type="presParOf" srcId="{D88D7E5F-14E4-4376-AA02-EB1728482C47}" destId="{273E9CC8-4503-49E1-A86B-0C541DF57868}" srcOrd="12" destOrd="0" presId="urn:microsoft.com/office/officeart/2009/3/layout/CircleRelationship"/>
    <dgm:cxn modelId="{E9E475A0-5D26-4401-8B34-CF69B9E6214E}" type="presParOf" srcId="{273E9CC8-4503-49E1-A86B-0C541DF57868}" destId="{CC8CDADE-5ED1-4043-A4FF-588F427842F4}" srcOrd="0" destOrd="0" presId="urn:microsoft.com/office/officeart/2009/3/layout/CircleRelationship"/>
    <dgm:cxn modelId="{27EC12CB-F071-4083-82B9-7D10F264767B}" type="presParOf" srcId="{D88D7E5F-14E4-4376-AA02-EB1728482C47}" destId="{B22B91F0-B899-4B32-85B4-8A4547489FE7}" srcOrd="13" destOrd="0" presId="urn:microsoft.com/office/officeart/2009/3/layout/CircleRelationship"/>
    <dgm:cxn modelId="{BE86D10A-AAF7-4681-8EC9-2E7E5BB37437}" type="presParOf" srcId="{D88D7E5F-14E4-4376-AA02-EB1728482C47}" destId="{6BF01658-B655-4B58-A7AE-313036B0CE01}" srcOrd="14" destOrd="0" presId="urn:microsoft.com/office/officeart/2009/3/layout/CircleRelationship"/>
    <dgm:cxn modelId="{F6620577-2632-4682-8D69-DE6A334FA010}" type="presParOf" srcId="{6BF01658-B655-4B58-A7AE-313036B0CE01}" destId="{5F073A15-3D86-47B8-AFC3-43AF9D8D69D1}" srcOrd="0" destOrd="0" presId="urn:microsoft.com/office/officeart/2009/3/layout/CircleRelationship"/>
    <dgm:cxn modelId="{B5E22C74-FD57-4CC2-9614-47B1821B4062}" type="presParOf" srcId="{D88D7E5F-14E4-4376-AA02-EB1728482C47}" destId="{4C8C5E92-9FDD-4BF5-9EAD-07D19F6DE943}" srcOrd="15" destOrd="0" presId="urn:microsoft.com/office/officeart/2009/3/layout/CircleRelationship"/>
    <dgm:cxn modelId="{FAB57ED0-78E7-4E7E-A851-B17584524EB3}" type="presParOf" srcId="{D88D7E5F-14E4-4376-AA02-EB1728482C47}" destId="{1396F000-A214-4522-80EC-6A04F4D8D521}" srcOrd="16" destOrd="0" presId="urn:microsoft.com/office/officeart/2009/3/layout/CircleRelationship"/>
    <dgm:cxn modelId="{A7A62A13-6AAC-447B-B164-337F0A9AAAD5}" type="presParOf" srcId="{1396F000-A214-4522-80EC-6A04F4D8D521}" destId="{A7B84131-0537-43BB-9998-25655EFAFE9A}" srcOrd="0" destOrd="0" presId="urn:microsoft.com/office/officeart/2009/3/layout/CircleRelationship"/>
    <dgm:cxn modelId="{A1D00159-B994-43EF-8062-7264576FDAC5}" type="presParOf" srcId="{D88D7E5F-14E4-4376-AA02-EB1728482C47}" destId="{89A9A4F5-30D4-4581-9DAB-DEC59F44275A}" srcOrd="17" destOrd="0" presId="urn:microsoft.com/office/officeart/2009/3/layout/CircleRelationship"/>
    <dgm:cxn modelId="{B105D436-EDBB-4654-AB2D-64D0FA1F3852}" type="presParOf" srcId="{D88D7E5F-14E4-4376-AA02-EB1728482C47}" destId="{D6F0E6A2-429F-4074-A797-E87D4ED79528}" srcOrd="18" destOrd="0" presId="urn:microsoft.com/office/officeart/2009/3/layout/CircleRelationship"/>
    <dgm:cxn modelId="{7748EE4A-8FF3-4D69-A201-6A0103558BC2}" type="presParOf" srcId="{D6F0E6A2-429F-4074-A797-E87D4ED79528}" destId="{33FAD467-2A5E-4E80-826D-063D99669800}" srcOrd="0" destOrd="0" presId="urn:microsoft.com/office/officeart/2009/3/layout/CircleRelationship"/>
    <dgm:cxn modelId="{D138E851-8D06-4E22-A3DD-94B7AD8D1DA5}" type="presParOf" srcId="{D88D7E5F-14E4-4376-AA02-EB1728482C47}" destId="{8255D7E6-217D-4837-8DB6-CDEB247AD0ED}" srcOrd="19" destOrd="0" presId="urn:microsoft.com/office/officeart/2009/3/layout/CircleRelationship"/>
    <dgm:cxn modelId="{A5BEA81B-6DC3-4813-A893-2B48A649BA36}" type="presParOf" srcId="{8255D7E6-217D-4837-8DB6-CDEB247AD0ED}" destId="{35181E44-B386-4932-AA7F-AA972A41486C}"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5D022-6B08-4016-BA9C-545A4C9427D8}">
      <dsp:nvSpPr>
        <dsp:cNvPr id="0" name=""/>
        <dsp:cNvSpPr/>
      </dsp:nvSpPr>
      <dsp:spPr>
        <a:xfrm>
          <a:off x="2421502" y="1076284"/>
          <a:ext cx="2048963" cy="234699"/>
        </a:xfrm>
        <a:custGeom>
          <a:avLst/>
          <a:gdLst/>
          <a:ahLst/>
          <a:cxnLst/>
          <a:rect l="0" t="0" r="0" b="0"/>
          <a:pathLst>
            <a:path>
              <a:moveTo>
                <a:pt x="0" y="0"/>
              </a:moveTo>
              <a:lnTo>
                <a:pt x="0" y="118281"/>
              </a:lnTo>
              <a:lnTo>
                <a:pt x="2048963" y="118281"/>
              </a:lnTo>
              <a:lnTo>
                <a:pt x="2048963" y="2346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497B7-F392-46AF-8B1C-B09605EAFDCD}">
      <dsp:nvSpPr>
        <dsp:cNvPr id="0" name=""/>
        <dsp:cNvSpPr/>
      </dsp:nvSpPr>
      <dsp:spPr>
        <a:xfrm>
          <a:off x="2421502" y="2056061"/>
          <a:ext cx="1024481" cy="234699"/>
        </a:xfrm>
        <a:custGeom>
          <a:avLst/>
          <a:gdLst/>
          <a:ahLst/>
          <a:cxnLst/>
          <a:rect l="0" t="0" r="0" b="0"/>
          <a:pathLst>
            <a:path>
              <a:moveTo>
                <a:pt x="0" y="0"/>
              </a:moveTo>
              <a:lnTo>
                <a:pt x="0" y="118281"/>
              </a:lnTo>
              <a:lnTo>
                <a:pt x="1024481" y="118281"/>
              </a:lnTo>
              <a:lnTo>
                <a:pt x="1024481" y="2346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9E1780-33D4-42A6-B118-1F84A09BD677}">
      <dsp:nvSpPr>
        <dsp:cNvPr id="0" name=""/>
        <dsp:cNvSpPr/>
      </dsp:nvSpPr>
      <dsp:spPr>
        <a:xfrm>
          <a:off x="1397020" y="2056061"/>
          <a:ext cx="1024481" cy="234699"/>
        </a:xfrm>
        <a:custGeom>
          <a:avLst/>
          <a:gdLst/>
          <a:ahLst/>
          <a:cxnLst/>
          <a:rect l="0" t="0" r="0" b="0"/>
          <a:pathLst>
            <a:path>
              <a:moveTo>
                <a:pt x="1024481" y="0"/>
              </a:moveTo>
              <a:lnTo>
                <a:pt x="1024481" y="118281"/>
              </a:lnTo>
              <a:lnTo>
                <a:pt x="0" y="118281"/>
              </a:lnTo>
              <a:lnTo>
                <a:pt x="0" y="2346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B0B35E-90B1-4E5F-8012-C1D1F081B617}">
      <dsp:nvSpPr>
        <dsp:cNvPr id="0" name=""/>
        <dsp:cNvSpPr/>
      </dsp:nvSpPr>
      <dsp:spPr>
        <a:xfrm>
          <a:off x="2375782" y="1076284"/>
          <a:ext cx="91440" cy="234699"/>
        </a:xfrm>
        <a:custGeom>
          <a:avLst/>
          <a:gdLst/>
          <a:ahLst/>
          <a:cxnLst/>
          <a:rect l="0" t="0" r="0" b="0"/>
          <a:pathLst>
            <a:path>
              <a:moveTo>
                <a:pt x="45720" y="0"/>
              </a:moveTo>
              <a:lnTo>
                <a:pt x="45720" y="2346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9E40EB-C50C-4FB9-898B-47318E6A570A}">
      <dsp:nvSpPr>
        <dsp:cNvPr id="0" name=""/>
        <dsp:cNvSpPr/>
      </dsp:nvSpPr>
      <dsp:spPr>
        <a:xfrm>
          <a:off x="372538" y="1076284"/>
          <a:ext cx="2048963" cy="234699"/>
        </a:xfrm>
        <a:custGeom>
          <a:avLst/>
          <a:gdLst/>
          <a:ahLst/>
          <a:cxnLst/>
          <a:rect l="0" t="0" r="0" b="0"/>
          <a:pathLst>
            <a:path>
              <a:moveTo>
                <a:pt x="2048963" y="0"/>
              </a:moveTo>
              <a:lnTo>
                <a:pt x="2048963" y="118281"/>
              </a:lnTo>
              <a:lnTo>
                <a:pt x="0" y="118281"/>
              </a:lnTo>
              <a:lnTo>
                <a:pt x="0" y="2346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26887F-A17A-4A8A-BB13-19FAFD7A5D39}">
      <dsp:nvSpPr>
        <dsp:cNvPr id="0" name=""/>
        <dsp:cNvSpPr/>
      </dsp:nvSpPr>
      <dsp:spPr>
        <a:xfrm>
          <a:off x="2048963" y="331206"/>
          <a:ext cx="745077" cy="74507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0086B8-B698-4F0D-A8E9-B2CDB308BD5D}">
      <dsp:nvSpPr>
        <dsp:cNvPr id="0" name=""/>
        <dsp:cNvSpPr/>
      </dsp:nvSpPr>
      <dsp:spPr>
        <a:xfrm>
          <a:off x="2794041" y="329344"/>
          <a:ext cx="1117616" cy="745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2">
                  <a:lumMod val="75000"/>
                </a:schemeClr>
              </a:solidFill>
            </a:rPr>
            <a:t>CONTROLLO GENERALE</a:t>
          </a:r>
        </a:p>
      </dsp:txBody>
      <dsp:txXfrm>
        <a:off x="2794041" y="329344"/>
        <a:ext cx="1117616" cy="745077"/>
      </dsp:txXfrm>
    </dsp:sp>
    <dsp:sp modelId="{415BEFCE-BB4B-4188-808C-40595AE994E1}">
      <dsp:nvSpPr>
        <dsp:cNvPr id="0" name=""/>
        <dsp:cNvSpPr/>
      </dsp:nvSpPr>
      <dsp:spPr>
        <a:xfrm>
          <a:off x="0" y="1310983"/>
          <a:ext cx="745077" cy="745077"/>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E212A3-8836-4144-AEEC-BEDAACC4495A}">
      <dsp:nvSpPr>
        <dsp:cNvPr id="0" name=""/>
        <dsp:cNvSpPr/>
      </dsp:nvSpPr>
      <dsp:spPr>
        <a:xfrm>
          <a:off x="745077" y="1309121"/>
          <a:ext cx="1117616" cy="745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2">
                  <a:lumMod val="75000"/>
                </a:schemeClr>
              </a:solidFill>
            </a:rPr>
            <a:t>CONTROLLI CATASTALI</a:t>
          </a:r>
        </a:p>
      </dsp:txBody>
      <dsp:txXfrm>
        <a:off x="745077" y="1309121"/>
        <a:ext cx="1117616" cy="745077"/>
      </dsp:txXfrm>
    </dsp:sp>
    <dsp:sp modelId="{F83C476E-A738-4DDD-9689-4F1FDA8753B1}">
      <dsp:nvSpPr>
        <dsp:cNvPr id="0" name=""/>
        <dsp:cNvSpPr/>
      </dsp:nvSpPr>
      <dsp:spPr>
        <a:xfrm>
          <a:off x="2048963" y="1310983"/>
          <a:ext cx="745077" cy="745077"/>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C39A23-91D5-4BEC-8DD7-32ACD748A369}">
      <dsp:nvSpPr>
        <dsp:cNvPr id="0" name=""/>
        <dsp:cNvSpPr/>
      </dsp:nvSpPr>
      <dsp:spPr>
        <a:xfrm>
          <a:off x="2794041" y="1309121"/>
          <a:ext cx="1117616" cy="745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2">
                  <a:lumMod val="75000"/>
                </a:schemeClr>
              </a:solidFill>
            </a:rPr>
            <a:t>CONTROLLI PLANIMETRICI</a:t>
          </a:r>
        </a:p>
      </dsp:txBody>
      <dsp:txXfrm>
        <a:off x="2794041" y="1309121"/>
        <a:ext cx="1117616" cy="745077"/>
      </dsp:txXfrm>
    </dsp:sp>
    <dsp:sp modelId="{6C2FA2B2-6D19-457F-BAD6-6D5EA97A7B31}">
      <dsp:nvSpPr>
        <dsp:cNvPr id="0" name=""/>
        <dsp:cNvSpPr/>
      </dsp:nvSpPr>
      <dsp:spPr>
        <a:xfrm>
          <a:off x="1024481" y="2290761"/>
          <a:ext cx="745077" cy="745077"/>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1D3730-E9E4-4DB8-8711-8E7B0F95333F}">
      <dsp:nvSpPr>
        <dsp:cNvPr id="0" name=""/>
        <dsp:cNvSpPr/>
      </dsp:nvSpPr>
      <dsp:spPr>
        <a:xfrm>
          <a:off x="1769559" y="2288898"/>
          <a:ext cx="1117616" cy="745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2">
                  <a:lumMod val="75000"/>
                </a:schemeClr>
              </a:solidFill>
            </a:rPr>
            <a:t>RELATIVI ALL’ELABORATO PLANIMETRICO</a:t>
          </a:r>
        </a:p>
      </dsp:txBody>
      <dsp:txXfrm>
        <a:off x="1769559" y="2288898"/>
        <a:ext cx="1117616" cy="745077"/>
      </dsp:txXfrm>
    </dsp:sp>
    <dsp:sp modelId="{60086882-326C-49B9-812F-DD59B38F2047}">
      <dsp:nvSpPr>
        <dsp:cNvPr id="0" name=""/>
        <dsp:cNvSpPr/>
      </dsp:nvSpPr>
      <dsp:spPr>
        <a:xfrm>
          <a:off x="3073445" y="2290761"/>
          <a:ext cx="745077" cy="745077"/>
        </a:xfrm>
        <a:prstGeom prst="ellipse">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814181-6454-464C-9CF7-09C9E31FEC90}">
      <dsp:nvSpPr>
        <dsp:cNvPr id="0" name=""/>
        <dsp:cNvSpPr/>
      </dsp:nvSpPr>
      <dsp:spPr>
        <a:xfrm>
          <a:off x="3818523" y="2288898"/>
          <a:ext cx="1117616" cy="745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2">
                  <a:lumMod val="75000"/>
                </a:schemeClr>
              </a:solidFill>
            </a:rPr>
            <a:t>RELATIVI ALLE PLANIMETRIE</a:t>
          </a:r>
        </a:p>
      </dsp:txBody>
      <dsp:txXfrm>
        <a:off x="3818523" y="2288898"/>
        <a:ext cx="1117616" cy="745077"/>
      </dsp:txXfrm>
    </dsp:sp>
    <dsp:sp modelId="{F2EE16E8-7FEF-4BB5-A1C1-7F7808AF7A44}">
      <dsp:nvSpPr>
        <dsp:cNvPr id="0" name=""/>
        <dsp:cNvSpPr/>
      </dsp:nvSpPr>
      <dsp:spPr>
        <a:xfrm>
          <a:off x="4097927" y="1310983"/>
          <a:ext cx="745077" cy="745077"/>
        </a:xfrm>
        <a:prstGeom prst="ellipse">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624FFD-A14C-410D-B5FA-D80B2E63032D}">
      <dsp:nvSpPr>
        <dsp:cNvPr id="0" name=""/>
        <dsp:cNvSpPr/>
      </dsp:nvSpPr>
      <dsp:spPr>
        <a:xfrm>
          <a:off x="4843005" y="1309121"/>
          <a:ext cx="1117616" cy="745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2">
                  <a:lumMod val="75000"/>
                </a:schemeClr>
              </a:solidFill>
            </a:rPr>
            <a:t>CONTROLLI INDIRIZZI</a:t>
          </a:r>
        </a:p>
      </dsp:txBody>
      <dsp:txXfrm>
        <a:off x="4843005" y="1309121"/>
        <a:ext cx="1117616" cy="7450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E9662-DB4C-4DB7-8932-3C8A35839316}">
      <dsp:nvSpPr>
        <dsp:cNvPr id="0" name=""/>
        <dsp:cNvSpPr/>
      </dsp:nvSpPr>
      <dsp:spPr>
        <a:xfrm>
          <a:off x="1739191" y="961234"/>
          <a:ext cx="2820212" cy="28206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i="1" kern="1200" dirty="0"/>
            <a:t>Servizi sul web</a:t>
          </a:r>
        </a:p>
      </dsp:txBody>
      <dsp:txXfrm>
        <a:off x="2152201" y="1374316"/>
        <a:ext cx="1994192" cy="1994533"/>
      </dsp:txXfrm>
    </dsp:sp>
    <dsp:sp modelId="{1EF84C6A-7542-44A3-A846-E6A736AA7A0C}">
      <dsp:nvSpPr>
        <dsp:cNvPr id="0" name=""/>
        <dsp:cNvSpPr/>
      </dsp:nvSpPr>
      <dsp:spPr>
        <a:xfrm>
          <a:off x="2606370" y="3572244"/>
          <a:ext cx="227352" cy="22732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AAEAA1-A113-4508-A072-828E28E29570}">
      <dsp:nvSpPr>
        <dsp:cNvPr id="0" name=""/>
        <dsp:cNvSpPr/>
      </dsp:nvSpPr>
      <dsp:spPr>
        <a:xfrm>
          <a:off x="4741054" y="2105945"/>
          <a:ext cx="227352" cy="227329"/>
        </a:xfrm>
        <a:prstGeom prst="ellipse">
          <a:avLst/>
        </a:prstGeom>
        <a:solidFill>
          <a:schemeClr val="accent2">
            <a:hueOff val="260084"/>
            <a:satOff val="-324"/>
            <a:lumOff val="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2684EF-D5D9-4427-8C88-3BDC377FA400}">
      <dsp:nvSpPr>
        <dsp:cNvPr id="0" name=""/>
        <dsp:cNvSpPr/>
      </dsp:nvSpPr>
      <dsp:spPr>
        <a:xfrm>
          <a:off x="3654622" y="3814191"/>
          <a:ext cx="313549" cy="314026"/>
        </a:xfrm>
        <a:prstGeom prst="ellipse">
          <a:avLst/>
        </a:prstGeom>
        <a:solidFill>
          <a:schemeClr val="accent2">
            <a:hueOff val="520169"/>
            <a:satOff val="-649"/>
            <a:lumOff val="1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09E04B-E20E-4DD6-A96C-B7150BEC3C00}">
      <dsp:nvSpPr>
        <dsp:cNvPr id="0" name=""/>
        <dsp:cNvSpPr/>
      </dsp:nvSpPr>
      <dsp:spPr>
        <a:xfrm>
          <a:off x="2670006" y="1278286"/>
          <a:ext cx="227352" cy="227329"/>
        </a:xfrm>
        <a:prstGeom prst="ellipse">
          <a:avLst/>
        </a:prstGeom>
        <a:solidFill>
          <a:schemeClr val="accent2">
            <a:hueOff val="780253"/>
            <a:satOff val="-973"/>
            <a:lumOff val="2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3845B1-B80E-4D5E-B10E-25B69477B296}">
      <dsp:nvSpPr>
        <dsp:cNvPr id="0" name=""/>
        <dsp:cNvSpPr/>
      </dsp:nvSpPr>
      <dsp:spPr>
        <a:xfrm>
          <a:off x="1954395" y="2579254"/>
          <a:ext cx="227352" cy="227329"/>
        </a:xfrm>
        <a:prstGeom prst="ellipse">
          <a:avLst/>
        </a:prstGeom>
        <a:solidFill>
          <a:schemeClr val="accent2">
            <a:hueOff val="1040338"/>
            <a:satOff val="-1298"/>
            <a:lumOff val="3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9439A2-689F-4ECD-B77A-D4902EF3AC39}">
      <dsp:nvSpPr>
        <dsp:cNvPr id="0" name=""/>
        <dsp:cNvSpPr/>
      </dsp:nvSpPr>
      <dsp:spPr>
        <a:xfrm>
          <a:off x="1073821" y="1367733"/>
          <a:ext cx="1146597" cy="1146727"/>
        </a:xfrm>
        <a:prstGeom prst="ellipse">
          <a:avLst/>
        </a:prstGeom>
        <a:solidFill>
          <a:schemeClr val="accent2">
            <a:hueOff val="1300422"/>
            <a:satOff val="-1622"/>
            <a:lumOff val="3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it-IT" sz="1000" kern="1200" dirty="0" err="1"/>
            <a:t>DocteWeb</a:t>
          </a:r>
          <a:endParaRPr lang="it-IT" sz="1000" kern="1200" dirty="0"/>
        </a:p>
      </dsp:txBody>
      <dsp:txXfrm>
        <a:off x="1241736" y="1535667"/>
        <a:ext cx="810767" cy="810859"/>
      </dsp:txXfrm>
    </dsp:sp>
    <dsp:sp modelId="{48465BA6-0E90-4D69-9133-53B93B6AABD7}">
      <dsp:nvSpPr>
        <dsp:cNvPr id="0" name=""/>
        <dsp:cNvSpPr/>
      </dsp:nvSpPr>
      <dsp:spPr>
        <a:xfrm>
          <a:off x="3102415" y="1558182"/>
          <a:ext cx="313549" cy="314026"/>
        </a:xfrm>
        <a:prstGeom prst="ellipse">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356B45-1597-4CAB-AF28-1984E54863E9}">
      <dsp:nvSpPr>
        <dsp:cNvPr id="0" name=""/>
        <dsp:cNvSpPr/>
      </dsp:nvSpPr>
      <dsp:spPr>
        <a:xfrm>
          <a:off x="965730" y="2952760"/>
          <a:ext cx="566934" cy="567063"/>
        </a:xfrm>
        <a:prstGeom prst="ellipse">
          <a:avLst/>
        </a:prstGeom>
        <a:solidFill>
          <a:schemeClr val="accent2">
            <a:hueOff val="1820591"/>
            <a:satOff val="-2271"/>
            <a:lumOff val="5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24F954-41A4-4353-B458-6BB4A07AFFEC}">
      <dsp:nvSpPr>
        <dsp:cNvPr id="0" name=""/>
        <dsp:cNvSpPr/>
      </dsp:nvSpPr>
      <dsp:spPr>
        <a:xfrm>
          <a:off x="3983302" y="2636914"/>
          <a:ext cx="834286" cy="834576"/>
        </a:xfrm>
        <a:prstGeom prst="ellipse">
          <a:avLst/>
        </a:prstGeom>
        <a:solidFill>
          <a:schemeClr val="accent2">
            <a:hueOff val="2080675"/>
            <a:satOff val="-2595"/>
            <a:lumOff val="6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it-IT" sz="900" kern="1200" dirty="0"/>
        </a:p>
      </dsp:txBody>
      <dsp:txXfrm>
        <a:off x="4105480" y="2759135"/>
        <a:ext cx="589930" cy="590134"/>
      </dsp:txXfrm>
    </dsp:sp>
    <dsp:sp modelId="{1510C329-1C93-46E8-9F5D-DCF6BF578C52}">
      <dsp:nvSpPr>
        <dsp:cNvPr id="0" name=""/>
        <dsp:cNvSpPr/>
      </dsp:nvSpPr>
      <dsp:spPr>
        <a:xfrm>
          <a:off x="4337258" y="1722359"/>
          <a:ext cx="313549" cy="314026"/>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296236-1CBA-444C-9F23-56DF4441F211}">
      <dsp:nvSpPr>
        <dsp:cNvPr id="0" name=""/>
        <dsp:cNvSpPr/>
      </dsp:nvSpPr>
      <dsp:spPr>
        <a:xfrm>
          <a:off x="749948" y="3627691"/>
          <a:ext cx="227352" cy="227329"/>
        </a:xfrm>
        <a:prstGeom prst="ellipse">
          <a:avLst/>
        </a:prstGeom>
        <a:solidFill>
          <a:schemeClr val="accent2">
            <a:hueOff val="2600844"/>
            <a:satOff val="-3244"/>
            <a:lumOff val="7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8CDADE-5ED1-4043-A4FF-588F427842F4}">
      <dsp:nvSpPr>
        <dsp:cNvPr id="0" name=""/>
        <dsp:cNvSpPr/>
      </dsp:nvSpPr>
      <dsp:spPr>
        <a:xfrm>
          <a:off x="3015374" y="3304087"/>
          <a:ext cx="227352" cy="227329"/>
        </a:xfrm>
        <a:prstGeom prst="ellipse">
          <a:avLst/>
        </a:prstGeom>
        <a:solidFill>
          <a:schemeClr val="accent2">
            <a:hueOff val="2860928"/>
            <a:satOff val="-3568"/>
            <a:lumOff val="8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2B91F0-B899-4B32-85B4-8A4547489FE7}">
      <dsp:nvSpPr>
        <dsp:cNvPr id="0" name=""/>
        <dsp:cNvSpPr/>
      </dsp:nvSpPr>
      <dsp:spPr>
        <a:xfrm>
          <a:off x="1655013" y="138232"/>
          <a:ext cx="834286" cy="834576"/>
        </a:xfrm>
        <a:prstGeom prst="ellipse">
          <a:avLst/>
        </a:prstGeom>
        <a:solidFill>
          <a:srgbClr val="33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it-IT" sz="800" kern="1200" dirty="0"/>
            <a:t>Microfilm</a:t>
          </a:r>
        </a:p>
      </dsp:txBody>
      <dsp:txXfrm>
        <a:off x="1777191" y="260453"/>
        <a:ext cx="589930" cy="590134"/>
      </dsp:txXfrm>
    </dsp:sp>
    <dsp:sp modelId="{5F073A15-3D86-47B8-AFC3-43AF9D8D69D1}">
      <dsp:nvSpPr>
        <dsp:cNvPr id="0" name=""/>
        <dsp:cNvSpPr/>
      </dsp:nvSpPr>
      <dsp:spPr>
        <a:xfrm>
          <a:off x="5065017" y="2872615"/>
          <a:ext cx="227352" cy="227329"/>
        </a:xfrm>
        <a:prstGeom prst="ellipse">
          <a:avLst/>
        </a:prstGeom>
        <a:solidFill>
          <a:schemeClr val="accent2">
            <a:hueOff val="3381097"/>
            <a:satOff val="-4217"/>
            <a:lumOff val="9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8C5E92-9FDD-4BF5-9EAD-07D19F6DE943}">
      <dsp:nvSpPr>
        <dsp:cNvPr id="0" name=""/>
        <dsp:cNvSpPr/>
      </dsp:nvSpPr>
      <dsp:spPr>
        <a:xfrm>
          <a:off x="2097286" y="3893832"/>
          <a:ext cx="1146597" cy="1146727"/>
        </a:xfrm>
        <a:prstGeom prst="ellips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it-IT" sz="1000" kern="1200" dirty="0" err="1"/>
            <a:t>PregeoWeb</a:t>
          </a:r>
          <a:endParaRPr lang="it-IT" sz="1000" kern="1200" dirty="0"/>
        </a:p>
      </dsp:txBody>
      <dsp:txXfrm>
        <a:off x="2265201" y="4061766"/>
        <a:ext cx="810767" cy="810859"/>
      </dsp:txXfrm>
    </dsp:sp>
    <dsp:sp modelId="{A7B84131-0537-43BB-9998-25655EFAFE9A}">
      <dsp:nvSpPr>
        <dsp:cNvPr id="0" name=""/>
        <dsp:cNvSpPr/>
      </dsp:nvSpPr>
      <dsp:spPr>
        <a:xfrm>
          <a:off x="3121240" y="3855020"/>
          <a:ext cx="227352" cy="227329"/>
        </a:xfrm>
        <a:prstGeom prst="ellipse">
          <a:avLst/>
        </a:prstGeom>
        <a:solidFill>
          <a:schemeClr val="accent2">
            <a:hueOff val="3901266"/>
            <a:satOff val="-4866"/>
            <a:lumOff val="11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A9A4F5-30D4-4581-9DAB-DEC59F44275A}">
      <dsp:nvSpPr>
        <dsp:cNvPr id="0" name=""/>
        <dsp:cNvSpPr/>
      </dsp:nvSpPr>
      <dsp:spPr>
        <a:xfrm>
          <a:off x="3190661" y="0"/>
          <a:ext cx="1146597" cy="1146727"/>
        </a:xfrm>
        <a:prstGeom prst="ellipse">
          <a:avLst/>
        </a:prstGeom>
        <a:solidFill>
          <a:srgbClr val="66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it-IT" sz="1000" kern="1200" dirty="0" err="1">
              <a:solidFill>
                <a:schemeClr val="tx1"/>
              </a:solidFill>
            </a:rPr>
            <a:t>DocfaWeb</a:t>
          </a:r>
          <a:endParaRPr lang="it-IT" sz="1000" kern="1200" dirty="0">
            <a:solidFill>
              <a:schemeClr val="tx1"/>
            </a:solidFill>
          </a:endParaRPr>
        </a:p>
      </dsp:txBody>
      <dsp:txXfrm>
        <a:off x="3358576" y="167934"/>
        <a:ext cx="810767" cy="810859"/>
      </dsp:txXfrm>
    </dsp:sp>
    <dsp:sp modelId="{33FAD467-2A5E-4E80-826D-063D99669800}">
      <dsp:nvSpPr>
        <dsp:cNvPr id="0" name=""/>
        <dsp:cNvSpPr/>
      </dsp:nvSpPr>
      <dsp:spPr>
        <a:xfrm>
          <a:off x="1776794" y="1243002"/>
          <a:ext cx="227352" cy="227329"/>
        </a:xfrm>
        <a:prstGeom prst="ellipse">
          <a:avLst/>
        </a:prstGeom>
        <a:solidFill>
          <a:schemeClr val="accent2">
            <a:hueOff val="4421434"/>
            <a:satOff val="-5515"/>
            <a:lumOff val="12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181E44-B386-4932-AA7F-AA972A41486C}">
      <dsp:nvSpPr>
        <dsp:cNvPr id="0" name=""/>
        <dsp:cNvSpPr/>
      </dsp:nvSpPr>
      <dsp:spPr>
        <a:xfrm>
          <a:off x="4424033" y="282271"/>
          <a:ext cx="227352" cy="227329"/>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2" y="1"/>
            <a:ext cx="2949099" cy="496967"/>
          </a:xfrm>
          <a:prstGeom prst="rect">
            <a:avLst/>
          </a:prstGeom>
        </p:spPr>
        <p:txBody>
          <a:bodyPr vert="horz" lIns="91233" tIns="45618" rIns="91233" bIns="45618" rtlCol="0"/>
          <a:lstStyle>
            <a:lvl1pPr algn="l">
              <a:defRPr sz="1200"/>
            </a:lvl1pPr>
          </a:lstStyle>
          <a:p>
            <a:endParaRPr lang="it-IT"/>
          </a:p>
        </p:txBody>
      </p:sp>
      <p:sp>
        <p:nvSpPr>
          <p:cNvPr id="3" name="Segnaposto data 2"/>
          <p:cNvSpPr>
            <a:spLocks noGrp="1"/>
          </p:cNvSpPr>
          <p:nvPr>
            <p:ph type="dt" sz="quarter" idx="1"/>
          </p:nvPr>
        </p:nvSpPr>
        <p:spPr>
          <a:xfrm>
            <a:off x="3854942" y="1"/>
            <a:ext cx="2949099" cy="496967"/>
          </a:xfrm>
          <a:prstGeom prst="rect">
            <a:avLst/>
          </a:prstGeom>
        </p:spPr>
        <p:txBody>
          <a:bodyPr vert="horz" lIns="91233" tIns="45618" rIns="91233" bIns="45618" rtlCol="0"/>
          <a:lstStyle>
            <a:lvl1pPr algn="r">
              <a:defRPr sz="1200"/>
            </a:lvl1pPr>
          </a:lstStyle>
          <a:p>
            <a:fld id="{3D24E7A4-9CA8-4911-B316-D552C91AD99D}" type="datetimeFigureOut">
              <a:rPr lang="it-IT" smtClean="0"/>
              <a:t>01/03/2024</a:t>
            </a:fld>
            <a:endParaRPr lang="it-IT"/>
          </a:p>
        </p:txBody>
      </p:sp>
      <p:sp>
        <p:nvSpPr>
          <p:cNvPr id="4" name="Segnaposto piè di pagina 3"/>
          <p:cNvSpPr>
            <a:spLocks noGrp="1"/>
          </p:cNvSpPr>
          <p:nvPr>
            <p:ph type="ftr" sz="quarter" idx="2"/>
          </p:nvPr>
        </p:nvSpPr>
        <p:spPr>
          <a:xfrm>
            <a:off x="2" y="9440648"/>
            <a:ext cx="2949099" cy="496967"/>
          </a:xfrm>
          <a:prstGeom prst="rect">
            <a:avLst/>
          </a:prstGeom>
        </p:spPr>
        <p:txBody>
          <a:bodyPr vert="horz" lIns="91233" tIns="45618" rIns="91233" bIns="45618" rtlCol="0" anchor="b"/>
          <a:lstStyle>
            <a:lvl1pPr algn="l">
              <a:defRPr sz="1200"/>
            </a:lvl1pPr>
          </a:lstStyle>
          <a:p>
            <a:endParaRPr lang="it-IT"/>
          </a:p>
        </p:txBody>
      </p:sp>
      <p:sp>
        <p:nvSpPr>
          <p:cNvPr id="5" name="Segnaposto numero diapositiva 4"/>
          <p:cNvSpPr>
            <a:spLocks noGrp="1"/>
          </p:cNvSpPr>
          <p:nvPr>
            <p:ph type="sldNum" sz="quarter" idx="3"/>
          </p:nvPr>
        </p:nvSpPr>
        <p:spPr>
          <a:xfrm>
            <a:off x="3854942" y="9440648"/>
            <a:ext cx="2949099" cy="496967"/>
          </a:xfrm>
          <a:prstGeom prst="rect">
            <a:avLst/>
          </a:prstGeom>
        </p:spPr>
        <p:txBody>
          <a:bodyPr vert="horz" lIns="91233" tIns="45618" rIns="91233" bIns="45618" rtlCol="0" anchor="b"/>
          <a:lstStyle>
            <a:lvl1pPr algn="r">
              <a:defRPr sz="1200"/>
            </a:lvl1pPr>
          </a:lstStyle>
          <a:p>
            <a:fld id="{19410E9D-6BE6-4A79-9434-96F4D1335B0A}" type="slidenum">
              <a:rPr lang="it-IT" smtClean="0"/>
              <a:t>‹N›</a:t>
            </a:fld>
            <a:endParaRPr lang="it-IT"/>
          </a:p>
        </p:txBody>
      </p:sp>
    </p:spTree>
    <p:extLst>
      <p:ext uri="{BB962C8B-B14F-4D97-AF65-F5344CB8AC3E}">
        <p14:creationId xmlns:p14="http://schemas.microsoft.com/office/powerpoint/2010/main" val="304138994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2" y="0"/>
            <a:ext cx="2949099" cy="497524"/>
          </a:xfrm>
          <a:prstGeom prst="rect">
            <a:avLst/>
          </a:prstGeom>
        </p:spPr>
        <p:txBody>
          <a:bodyPr vert="horz" lIns="91236" tIns="45620" rIns="91236" bIns="45620" rtlCol="0"/>
          <a:lstStyle>
            <a:lvl1pPr algn="l">
              <a:defRPr sz="1200"/>
            </a:lvl1pPr>
          </a:lstStyle>
          <a:p>
            <a:endParaRPr lang="it-IT"/>
          </a:p>
        </p:txBody>
      </p:sp>
      <p:sp>
        <p:nvSpPr>
          <p:cNvPr id="3" name="Segnaposto data 2"/>
          <p:cNvSpPr>
            <a:spLocks noGrp="1"/>
          </p:cNvSpPr>
          <p:nvPr>
            <p:ph type="dt" idx="1"/>
          </p:nvPr>
        </p:nvSpPr>
        <p:spPr>
          <a:xfrm>
            <a:off x="3854942" y="0"/>
            <a:ext cx="2949099" cy="497524"/>
          </a:xfrm>
          <a:prstGeom prst="rect">
            <a:avLst/>
          </a:prstGeom>
        </p:spPr>
        <p:txBody>
          <a:bodyPr vert="horz" lIns="91236" tIns="45620" rIns="91236" bIns="45620" rtlCol="0"/>
          <a:lstStyle>
            <a:lvl1pPr algn="r">
              <a:defRPr sz="1200"/>
            </a:lvl1pPr>
          </a:lstStyle>
          <a:p>
            <a:fld id="{71179D62-F5B4-4EE8-B567-05A9F4611FC3}" type="datetimeFigureOut">
              <a:rPr lang="it-IT" smtClean="0"/>
              <a:t>01/03/2024</a:t>
            </a:fld>
            <a:endParaRPr lang="it-IT"/>
          </a:p>
        </p:txBody>
      </p:sp>
      <p:sp>
        <p:nvSpPr>
          <p:cNvPr id="4" name="Segnaposto immagine diapositiva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91236" tIns="45620" rIns="91236" bIns="45620" rtlCol="0" anchor="ctr"/>
          <a:lstStyle/>
          <a:p>
            <a:endParaRPr lang="it-IT"/>
          </a:p>
        </p:txBody>
      </p:sp>
      <p:sp>
        <p:nvSpPr>
          <p:cNvPr id="5" name="Segnaposto note 4"/>
          <p:cNvSpPr>
            <a:spLocks noGrp="1"/>
          </p:cNvSpPr>
          <p:nvPr>
            <p:ph type="body" sz="quarter" idx="3"/>
          </p:nvPr>
        </p:nvSpPr>
        <p:spPr>
          <a:xfrm>
            <a:off x="680562" y="4720911"/>
            <a:ext cx="5444490" cy="4472940"/>
          </a:xfrm>
          <a:prstGeom prst="rect">
            <a:avLst/>
          </a:prstGeom>
        </p:spPr>
        <p:txBody>
          <a:bodyPr vert="horz" lIns="91236" tIns="45620" rIns="91236" bIns="456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2" y="9440230"/>
            <a:ext cx="2949099" cy="497523"/>
          </a:xfrm>
          <a:prstGeom prst="rect">
            <a:avLst/>
          </a:prstGeom>
        </p:spPr>
        <p:txBody>
          <a:bodyPr vert="horz" lIns="91236" tIns="45620" rIns="91236" bIns="456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4942" y="9440230"/>
            <a:ext cx="2949099" cy="497523"/>
          </a:xfrm>
          <a:prstGeom prst="rect">
            <a:avLst/>
          </a:prstGeom>
        </p:spPr>
        <p:txBody>
          <a:bodyPr vert="horz" lIns="91236" tIns="45620" rIns="91236" bIns="45620" rtlCol="0" anchor="b"/>
          <a:lstStyle>
            <a:lvl1pPr algn="r">
              <a:defRPr sz="1200"/>
            </a:lvl1pPr>
          </a:lstStyle>
          <a:p>
            <a:fld id="{96934C76-18DD-40BA-8820-4073EB8FBB51}" type="slidenum">
              <a:rPr lang="it-IT" smtClean="0"/>
              <a:t>‹N›</a:t>
            </a:fld>
            <a:endParaRPr lang="it-IT"/>
          </a:p>
        </p:txBody>
      </p:sp>
    </p:spTree>
    <p:extLst>
      <p:ext uri="{BB962C8B-B14F-4D97-AF65-F5344CB8AC3E}">
        <p14:creationId xmlns:p14="http://schemas.microsoft.com/office/powerpoint/2010/main" val="203342130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9163" y="746125"/>
            <a:ext cx="4967287" cy="3725863"/>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0AE9A6-EAF7-4EF2-A571-7742AC272896}" type="slidenum">
              <a:rPr lang="it-IT" smtClean="0"/>
              <a:pPr/>
              <a:t>1</a:t>
            </a:fld>
            <a:endParaRPr lang="it-IT" dirty="0"/>
          </a:p>
        </p:txBody>
      </p:sp>
      <p:sp>
        <p:nvSpPr>
          <p:cNvPr id="5" name="Segnaposto piè di pagina 4"/>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1845622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9163" y="746125"/>
            <a:ext cx="4967287" cy="3725863"/>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C0AE9A6-EAF7-4EF2-A571-7742AC272896}" type="slidenum">
              <a:rPr lang="it-IT" smtClean="0"/>
              <a:pPr/>
              <a:t>2</a:t>
            </a:fld>
            <a:endParaRPr lang="it-IT" dirty="0"/>
          </a:p>
        </p:txBody>
      </p:sp>
      <p:sp>
        <p:nvSpPr>
          <p:cNvPr id="5" name="Segnaposto piè di pagina 4"/>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41817901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8"/>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4"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7850365" y="6450394"/>
            <a:ext cx="684000" cy="252000"/>
          </a:xfrm>
        </p:spPr>
        <p:txBody>
          <a:bodyPr lIns="0" tIns="0" rIns="0" bIns="0"/>
          <a:lstStyle>
            <a:lvl1pPr algn="l">
              <a:defRPr sz="800">
                <a:latin typeface="Century Gothic" panose="020B0502020202020204" pitchFamily="34" charset="0"/>
              </a:defRPr>
            </a:lvl1pPr>
          </a:lstStyle>
          <a:p>
            <a:r>
              <a:rPr lang="it-IT"/>
              <a:t>16.02.2024</a:t>
            </a:r>
            <a:endParaRPr lang="it-IT" dirty="0"/>
          </a:p>
        </p:txBody>
      </p:sp>
      <p:sp>
        <p:nvSpPr>
          <p:cNvPr id="5" name="Segnaposto piè di pagina 4"/>
          <p:cNvSpPr>
            <a:spLocks noGrp="1"/>
          </p:cNvSpPr>
          <p:nvPr>
            <p:ph type="ftr" sz="quarter" idx="11"/>
          </p:nvPr>
        </p:nvSpPr>
        <p:spPr>
          <a:xfrm>
            <a:off x="251520" y="6450394"/>
            <a:ext cx="4056732" cy="252000"/>
          </a:xfrm>
        </p:spPr>
        <p:txBody>
          <a:bodyPr lIns="0" tIns="0" rIns="0" bIns="0" anchor="ctr" anchorCtr="0"/>
          <a:lstStyle>
            <a:lvl1pPr algn="l">
              <a:defRPr sz="800">
                <a:latin typeface="Century Gothic" panose="020B0502020202020204" pitchFamily="34" charset="0"/>
              </a:defRPr>
            </a:lvl1pPr>
          </a:lstStyle>
          <a:p>
            <a:r>
              <a:rPr lang="it-IT"/>
              <a:t>Evoluzione dei servizi di consultazione ed aggiornamento del CT e del CF</a:t>
            </a:r>
            <a:endParaRPr lang="it-IT" dirty="0"/>
          </a:p>
        </p:txBody>
      </p:sp>
      <p:sp>
        <p:nvSpPr>
          <p:cNvPr id="6" name="Segnaposto numero diapositiva 5"/>
          <p:cNvSpPr>
            <a:spLocks noGrp="1"/>
          </p:cNvSpPr>
          <p:nvPr>
            <p:ph type="sldNum" sz="quarter" idx="12"/>
          </p:nvPr>
        </p:nvSpPr>
        <p:spPr>
          <a:xfrm>
            <a:off x="8565395" y="6450394"/>
            <a:ext cx="327085" cy="252000"/>
          </a:xfrm>
        </p:spPr>
        <p:txBody>
          <a:bodyPr lIns="0" tIns="0" rIns="0" bIns="0" anchor="ctr" anchorCtr="0"/>
          <a:lstStyle>
            <a:lvl1pPr algn="ctr">
              <a:defRPr sz="800">
                <a:latin typeface="Century Gothic" panose="020B0502020202020204" pitchFamily="34" charset="0"/>
              </a:defRPr>
            </a:lvl1pPr>
          </a:lstStyle>
          <a:p>
            <a:fld id="{A8CBF5B2-028F-4E29-A8FB-D914875C6F2F}" type="slidenum">
              <a:rPr lang="it-IT" smtClean="0"/>
              <a:pPr/>
              <a:t>‹N›</a:t>
            </a:fld>
            <a:endParaRPr lang="it-IT" dirty="0"/>
          </a:p>
        </p:txBody>
      </p:sp>
      <p:pic>
        <p:nvPicPr>
          <p:cNvPr id="9" name="Picture 2" descr="http://www.targatocn.it/fileadmin/archivio/targatocn/old/A/agenzia%20entrate%20ook.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4355976" y="6384566"/>
            <a:ext cx="420796" cy="368853"/>
          </a:xfrm>
          <a:prstGeom prst="rect">
            <a:avLst/>
          </a:prstGeom>
          <a:noFill/>
          <a:extLst>
            <a:ext uri="{909E8E84-426E-40DD-AFC4-6F175D3DCCD1}">
              <a14:hiddenFill xmlns:a14="http://schemas.microsoft.com/office/drawing/2010/main">
                <a:solidFill>
                  <a:srgbClr val="FFFFFF"/>
                </a:solidFill>
              </a14:hiddenFill>
            </a:ext>
          </a:extLst>
        </p:spPr>
      </p:pic>
      <p:sp>
        <p:nvSpPr>
          <p:cNvPr id="10" name="Line 9"/>
          <p:cNvSpPr>
            <a:spLocks noChangeShapeType="1"/>
          </p:cNvSpPr>
          <p:nvPr userDrawn="1"/>
        </p:nvSpPr>
        <p:spPr bwMode="auto">
          <a:xfrm>
            <a:off x="98833" y="6425189"/>
            <a:ext cx="4284000" cy="2"/>
          </a:xfrm>
          <a:prstGeom prst="line">
            <a:avLst/>
          </a:prstGeom>
          <a:noFill/>
          <a:ln w="28575">
            <a:solidFill>
              <a:srgbClr val="E3600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 name="Line 11"/>
          <p:cNvSpPr>
            <a:spLocks noChangeShapeType="1"/>
          </p:cNvSpPr>
          <p:nvPr userDrawn="1"/>
        </p:nvSpPr>
        <p:spPr bwMode="auto">
          <a:xfrm flipV="1">
            <a:off x="4794516" y="6720217"/>
            <a:ext cx="4212000" cy="0"/>
          </a:xfrm>
          <a:prstGeom prst="line">
            <a:avLst/>
          </a:prstGeom>
          <a:noFill/>
          <a:ln w="28575">
            <a:solidFill>
              <a:srgbClr val="073C62"/>
            </a:solidFill>
            <a:round/>
            <a:headEnd/>
            <a:tailEnd/>
          </a:ln>
          <a:extLst>
            <a:ext uri="{909E8E84-426E-40DD-AFC4-6F175D3DCCD1}">
              <a14:hiddenFill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357002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5602" userDrawn="1">
          <p15:clr>
            <a:srgbClr val="FBAE40"/>
          </p15:clr>
        </p15:guide>
        <p15:guide id="4" pos="158" userDrawn="1">
          <p15:clr>
            <a:srgbClr val="FBAE40"/>
          </p15:clr>
        </p15:guide>
        <p15:guide id="5" pos="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a:xfrm>
            <a:off x="7850365" y="6450394"/>
            <a:ext cx="684000" cy="252000"/>
          </a:xfrm>
        </p:spPr>
        <p:txBody>
          <a:bodyPr lIns="0" tIns="0" rIns="0" bIns="0"/>
          <a:lstStyle>
            <a:lvl1pPr algn="l">
              <a:defRPr sz="800">
                <a:latin typeface="Century Gothic" panose="020B0502020202020204" pitchFamily="34" charset="0"/>
              </a:defRPr>
            </a:lvl1pPr>
          </a:lstStyle>
          <a:p>
            <a:r>
              <a:rPr lang="it-IT"/>
              <a:t>16.02.2024</a:t>
            </a:r>
            <a:endParaRPr lang="it-IT" dirty="0"/>
          </a:p>
        </p:txBody>
      </p:sp>
      <p:sp>
        <p:nvSpPr>
          <p:cNvPr id="8" name="Segnaposto piè di pagina 4"/>
          <p:cNvSpPr>
            <a:spLocks noGrp="1"/>
          </p:cNvSpPr>
          <p:nvPr>
            <p:ph type="ftr" sz="quarter" idx="11"/>
          </p:nvPr>
        </p:nvSpPr>
        <p:spPr>
          <a:xfrm>
            <a:off x="251520" y="6450394"/>
            <a:ext cx="4056732" cy="252000"/>
          </a:xfrm>
        </p:spPr>
        <p:txBody>
          <a:bodyPr lIns="0" tIns="0" rIns="0" bIns="0" anchor="ctr" anchorCtr="0"/>
          <a:lstStyle>
            <a:lvl1pPr algn="l">
              <a:defRPr sz="800">
                <a:latin typeface="Century Gothic" panose="020B0502020202020204" pitchFamily="34" charset="0"/>
              </a:defRPr>
            </a:lvl1pPr>
          </a:lstStyle>
          <a:p>
            <a:r>
              <a:rPr lang="it-IT"/>
              <a:t>Evoluzione dei servizi di consultazione ed aggiornamento del CT e del CF</a:t>
            </a:r>
            <a:endParaRPr lang="it-IT" dirty="0"/>
          </a:p>
        </p:txBody>
      </p:sp>
      <p:sp>
        <p:nvSpPr>
          <p:cNvPr id="9" name="Segnaposto numero diapositiva 5"/>
          <p:cNvSpPr>
            <a:spLocks noGrp="1"/>
          </p:cNvSpPr>
          <p:nvPr>
            <p:ph type="sldNum" sz="quarter" idx="12"/>
          </p:nvPr>
        </p:nvSpPr>
        <p:spPr>
          <a:xfrm>
            <a:off x="8565395" y="6450394"/>
            <a:ext cx="327085" cy="252000"/>
          </a:xfrm>
        </p:spPr>
        <p:txBody>
          <a:bodyPr lIns="0" tIns="0" rIns="0" bIns="0" anchor="ctr" anchorCtr="0"/>
          <a:lstStyle>
            <a:lvl1pPr algn="ctr">
              <a:defRPr sz="800">
                <a:latin typeface="Century Gothic" panose="020B0502020202020204" pitchFamily="34" charset="0"/>
              </a:defRPr>
            </a:lvl1pPr>
          </a:lstStyle>
          <a:p>
            <a:fld id="{A8CBF5B2-028F-4E29-A8FB-D914875C6F2F}" type="slidenum">
              <a:rPr lang="it-IT" smtClean="0"/>
              <a:pPr/>
              <a:t>‹N›</a:t>
            </a:fld>
            <a:endParaRPr lang="it-IT" dirty="0"/>
          </a:p>
        </p:txBody>
      </p:sp>
      <p:pic>
        <p:nvPicPr>
          <p:cNvPr id="10" name="Picture 2" descr="http://www.targatocn.it/fileadmin/archivio/targatocn/old/A/agenzia%20entrate%20ook.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4355976" y="6384566"/>
            <a:ext cx="420796" cy="368853"/>
          </a:xfrm>
          <a:prstGeom prst="rect">
            <a:avLst/>
          </a:prstGeom>
          <a:noFill/>
          <a:extLst>
            <a:ext uri="{909E8E84-426E-40DD-AFC4-6F175D3DCCD1}">
              <a14:hiddenFill xmlns:a14="http://schemas.microsoft.com/office/drawing/2010/main">
                <a:solidFill>
                  <a:srgbClr val="FFFFFF"/>
                </a:solidFill>
              </a14:hiddenFill>
            </a:ext>
          </a:extLst>
        </p:spPr>
      </p:pic>
      <p:sp>
        <p:nvSpPr>
          <p:cNvPr id="11" name="Line 9"/>
          <p:cNvSpPr>
            <a:spLocks noChangeShapeType="1"/>
          </p:cNvSpPr>
          <p:nvPr userDrawn="1"/>
        </p:nvSpPr>
        <p:spPr bwMode="auto">
          <a:xfrm>
            <a:off x="98833" y="6425189"/>
            <a:ext cx="4284000" cy="2"/>
          </a:xfrm>
          <a:prstGeom prst="line">
            <a:avLst/>
          </a:prstGeom>
          <a:noFill/>
          <a:ln w="28575">
            <a:solidFill>
              <a:srgbClr val="E3600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 name="Line 11"/>
          <p:cNvSpPr>
            <a:spLocks noChangeShapeType="1"/>
          </p:cNvSpPr>
          <p:nvPr userDrawn="1"/>
        </p:nvSpPr>
        <p:spPr bwMode="auto">
          <a:xfrm flipV="1">
            <a:off x="4794516" y="6720217"/>
            <a:ext cx="4212000" cy="0"/>
          </a:xfrm>
          <a:prstGeom prst="line">
            <a:avLst/>
          </a:prstGeom>
          <a:noFill/>
          <a:ln w="28575">
            <a:solidFill>
              <a:srgbClr val="073C6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 name="Segnaposto piè di pagina 4"/>
          <p:cNvSpPr txBox="1">
            <a:spLocks/>
          </p:cNvSpPr>
          <p:nvPr userDrawn="1"/>
        </p:nvSpPr>
        <p:spPr>
          <a:xfrm>
            <a:off x="4824496" y="6450394"/>
            <a:ext cx="3815984" cy="252000"/>
          </a:xfrm>
          <a:prstGeom prst="rect">
            <a:avLst/>
          </a:prstGeom>
        </p:spPr>
        <p:txBody>
          <a:bodyPr vert="horz" lIns="0" tIns="0" rIns="0" bIns="0" rtlCol="0" anchor="ctr" anchorCtr="0"/>
          <a:lstStyle>
            <a:defPPr>
              <a:defRPr lang="it-IT"/>
            </a:defPPr>
            <a:lvl1pPr marL="0" algn="l" defTabSz="914400" rtl="0" eaLnBrk="1" latinLnBrk="0" hangingPunct="1">
              <a:defRPr sz="800" kern="1200">
                <a:solidFill>
                  <a:schemeClr val="tx1">
                    <a:tint val="7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it-IT" sz="700" dirty="0"/>
              <a:t>Salerno, 26.02.2024</a:t>
            </a:r>
          </a:p>
        </p:txBody>
      </p:sp>
    </p:spTree>
    <p:extLst>
      <p:ext uri="{BB962C8B-B14F-4D97-AF65-F5344CB8AC3E}">
        <p14:creationId xmlns:p14="http://schemas.microsoft.com/office/powerpoint/2010/main" val="197627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3" y="274642"/>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42"/>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a:xfrm>
            <a:off x="7850365" y="6450394"/>
            <a:ext cx="684000" cy="252000"/>
          </a:xfrm>
        </p:spPr>
        <p:txBody>
          <a:bodyPr lIns="0" tIns="0" rIns="0" bIns="0"/>
          <a:lstStyle>
            <a:lvl1pPr algn="l">
              <a:defRPr sz="800">
                <a:latin typeface="Century Gothic" panose="020B0502020202020204" pitchFamily="34" charset="0"/>
              </a:defRPr>
            </a:lvl1pPr>
          </a:lstStyle>
          <a:p>
            <a:r>
              <a:rPr lang="it-IT"/>
              <a:t>16.02.2024</a:t>
            </a:r>
            <a:endParaRPr lang="it-IT" dirty="0"/>
          </a:p>
        </p:txBody>
      </p:sp>
      <p:sp>
        <p:nvSpPr>
          <p:cNvPr id="8" name="Segnaposto piè di pagina 4"/>
          <p:cNvSpPr>
            <a:spLocks noGrp="1"/>
          </p:cNvSpPr>
          <p:nvPr>
            <p:ph type="ftr" sz="quarter" idx="11"/>
          </p:nvPr>
        </p:nvSpPr>
        <p:spPr>
          <a:xfrm>
            <a:off x="251520" y="6450394"/>
            <a:ext cx="4056732" cy="252000"/>
          </a:xfrm>
        </p:spPr>
        <p:txBody>
          <a:bodyPr lIns="0" tIns="0" rIns="0" bIns="0" anchor="ctr" anchorCtr="0"/>
          <a:lstStyle>
            <a:lvl1pPr algn="l">
              <a:defRPr sz="800">
                <a:latin typeface="Century Gothic" panose="020B0502020202020204" pitchFamily="34" charset="0"/>
              </a:defRPr>
            </a:lvl1pPr>
          </a:lstStyle>
          <a:p>
            <a:r>
              <a:rPr lang="it-IT"/>
              <a:t>Evoluzione dei servizi di consultazione ed aggiornamento del CT e del CF</a:t>
            </a:r>
            <a:endParaRPr lang="it-IT" dirty="0"/>
          </a:p>
        </p:txBody>
      </p:sp>
      <p:sp>
        <p:nvSpPr>
          <p:cNvPr id="9" name="Segnaposto numero diapositiva 5"/>
          <p:cNvSpPr>
            <a:spLocks noGrp="1"/>
          </p:cNvSpPr>
          <p:nvPr>
            <p:ph type="sldNum" sz="quarter" idx="12"/>
          </p:nvPr>
        </p:nvSpPr>
        <p:spPr>
          <a:xfrm>
            <a:off x="8565395" y="6450394"/>
            <a:ext cx="327085" cy="252000"/>
          </a:xfrm>
        </p:spPr>
        <p:txBody>
          <a:bodyPr lIns="0" tIns="0" rIns="0" bIns="0" anchor="ctr" anchorCtr="0"/>
          <a:lstStyle>
            <a:lvl1pPr algn="ctr">
              <a:defRPr sz="800">
                <a:latin typeface="Century Gothic" panose="020B0502020202020204" pitchFamily="34" charset="0"/>
              </a:defRPr>
            </a:lvl1pPr>
          </a:lstStyle>
          <a:p>
            <a:fld id="{A8CBF5B2-028F-4E29-A8FB-D914875C6F2F}" type="slidenum">
              <a:rPr lang="it-IT" smtClean="0"/>
              <a:pPr/>
              <a:t>‹N›</a:t>
            </a:fld>
            <a:endParaRPr lang="it-IT" dirty="0"/>
          </a:p>
        </p:txBody>
      </p:sp>
      <p:pic>
        <p:nvPicPr>
          <p:cNvPr id="10" name="Picture 2" descr="http://www.targatocn.it/fileadmin/archivio/targatocn/old/A/agenzia%20entrate%20ook.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4355976" y="6384566"/>
            <a:ext cx="420796" cy="368853"/>
          </a:xfrm>
          <a:prstGeom prst="rect">
            <a:avLst/>
          </a:prstGeom>
          <a:noFill/>
          <a:extLst>
            <a:ext uri="{909E8E84-426E-40DD-AFC4-6F175D3DCCD1}">
              <a14:hiddenFill xmlns:a14="http://schemas.microsoft.com/office/drawing/2010/main">
                <a:solidFill>
                  <a:srgbClr val="FFFFFF"/>
                </a:solidFill>
              </a14:hiddenFill>
            </a:ext>
          </a:extLst>
        </p:spPr>
      </p:pic>
      <p:sp>
        <p:nvSpPr>
          <p:cNvPr id="11" name="Line 9"/>
          <p:cNvSpPr>
            <a:spLocks noChangeShapeType="1"/>
          </p:cNvSpPr>
          <p:nvPr userDrawn="1"/>
        </p:nvSpPr>
        <p:spPr bwMode="auto">
          <a:xfrm>
            <a:off x="98833" y="6425189"/>
            <a:ext cx="4284000" cy="2"/>
          </a:xfrm>
          <a:prstGeom prst="line">
            <a:avLst/>
          </a:prstGeom>
          <a:noFill/>
          <a:ln w="28575">
            <a:solidFill>
              <a:srgbClr val="E3600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 name="Line 11"/>
          <p:cNvSpPr>
            <a:spLocks noChangeShapeType="1"/>
          </p:cNvSpPr>
          <p:nvPr userDrawn="1"/>
        </p:nvSpPr>
        <p:spPr bwMode="auto">
          <a:xfrm flipV="1">
            <a:off x="4794516" y="6720217"/>
            <a:ext cx="4212000" cy="0"/>
          </a:xfrm>
          <a:prstGeom prst="line">
            <a:avLst/>
          </a:prstGeom>
          <a:noFill/>
          <a:ln w="28575">
            <a:solidFill>
              <a:srgbClr val="073C6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 name="Segnaposto piè di pagina 4"/>
          <p:cNvSpPr txBox="1">
            <a:spLocks/>
          </p:cNvSpPr>
          <p:nvPr userDrawn="1"/>
        </p:nvSpPr>
        <p:spPr>
          <a:xfrm>
            <a:off x="4824496" y="6450394"/>
            <a:ext cx="3815984" cy="252000"/>
          </a:xfrm>
          <a:prstGeom prst="rect">
            <a:avLst/>
          </a:prstGeom>
        </p:spPr>
        <p:txBody>
          <a:bodyPr vert="horz" lIns="0" tIns="0" rIns="0" bIns="0" rtlCol="0" anchor="ctr" anchorCtr="0"/>
          <a:lstStyle>
            <a:defPPr>
              <a:defRPr lang="it-IT"/>
            </a:defPPr>
            <a:lvl1pPr marL="0" algn="l" defTabSz="914400" rtl="0" eaLnBrk="1" latinLnBrk="0" hangingPunct="1">
              <a:defRPr sz="800" kern="1200">
                <a:solidFill>
                  <a:schemeClr val="tx1">
                    <a:tint val="7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it-IT" sz="700" dirty="0"/>
              <a:t>Salerno, 26.02.2024</a:t>
            </a:r>
          </a:p>
        </p:txBody>
      </p:sp>
    </p:spTree>
    <p:extLst>
      <p:ext uri="{BB962C8B-B14F-4D97-AF65-F5344CB8AC3E}">
        <p14:creationId xmlns:p14="http://schemas.microsoft.com/office/powerpoint/2010/main" val="41720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907707" y="116632"/>
            <a:ext cx="6836296" cy="432048"/>
          </a:xfrm>
        </p:spPr>
        <p:txBody>
          <a:bodyPr>
            <a:normAutofit/>
          </a:bodyPr>
          <a:lstStyle>
            <a:lvl1pPr algn="r">
              <a:defRPr sz="2000" b="1">
                <a:latin typeface="+mj-lt"/>
                <a:cs typeface="Times New Roman" pitchFamily="18" charset="0"/>
              </a:defRPr>
            </a:lvl1pPr>
          </a:lstStyle>
          <a:p>
            <a:r>
              <a:rPr lang="it-IT" dirty="0"/>
              <a:t>Fare clic per modificare lo stile del titolo</a:t>
            </a:r>
          </a:p>
        </p:txBody>
      </p:sp>
      <p:sp>
        <p:nvSpPr>
          <p:cNvPr id="10" name="Segnaposto contenuto 2"/>
          <p:cNvSpPr>
            <a:spLocks noGrp="1"/>
          </p:cNvSpPr>
          <p:nvPr>
            <p:ph idx="1"/>
          </p:nvPr>
        </p:nvSpPr>
        <p:spPr>
          <a:xfrm>
            <a:off x="250825" y="991269"/>
            <a:ext cx="8642350" cy="5317456"/>
          </a:xfrm>
          <a:prstGeom prst="rect">
            <a:avLst/>
          </a:prstGeom>
        </p:spPr>
        <p:txBody>
          <a:bodyPr/>
          <a:lstStyle>
            <a:lvl1pPr>
              <a:defRPr sz="2400">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lang="it-IT" sz="1100" b="0" kern="1200" dirty="0">
                <a:solidFill>
                  <a:schemeClr val="tx1"/>
                </a:solidFill>
                <a:latin typeface="+mj-lt"/>
                <a:ea typeface="Verdana" panose="020B0604030504040204" pitchFamily="34" charset="0"/>
                <a:cs typeface="Verdana" panose="020B0604030504040204" pitchFamily="34" charset="0"/>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cxnSp>
        <p:nvCxnSpPr>
          <p:cNvPr id="11" name="Connettore 1 10"/>
          <p:cNvCxnSpPr/>
          <p:nvPr userDrawn="1"/>
        </p:nvCxnSpPr>
        <p:spPr>
          <a:xfrm>
            <a:off x="250825" y="673153"/>
            <a:ext cx="864235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Immagin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7700" y="194268"/>
            <a:ext cx="1560004" cy="368161"/>
          </a:xfrm>
          <a:prstGeom prst="rect">
            <a:avLst/>
          </a:prstGeom>
        </p:spPr>
      </p:pic>
      <p:sp>
        <p:nvSpPr>
          <p:cNvPr id="12" name="Segnaposto data 3"/>
          <p:cNvSpPr>
            <a:spLocks noGrp="1"/>
          </p:cNvSpPr>
          <p:nvPr>
            <p:ph type="dt" sz="half" idx="10"/>
          </p:nvPr>
        </p:nvSpPr>
        <p:spPr>
          <a:xfrm>
            <a:off x="7850365" y="6450394"/>
            <a:ext cx="684000" cy="252000"/>
          </a:xfrm>
        </p:spPr>
        <p:txBody>
          <a:bodyPr lIns="0" tIns="0" rIns="0" bIns="0"/>
          <a:lstStyle>
            <a:lvl1pPr algn="l">
              <a:defRPr sz="800">
                <a:latin typeface="Century Gothic" panose="020B0502020202020204" pitchFamily="34" charset="0"/>
              </a:defRPr>
            </a:lvl1pPr>
          </a:lstStyle>
          <a:p>
            <a:r>
              <a:rPr lang="it-IT"/>
              <a:t>16.02.2024</a:t>
            </a:r>
            <a:endParaRPr lang="it-IT" dirty="0"/>
          </a:p>
        </p:txBody>
      </p:sp>
      <p:sp>
        <p:nvSpPr>
          <p:cNvPr id="16" name="Segnaposto piè di pagina 4"/>
          <p:cNvSpPr>
            <a:spLocks noGrp="1"/>
          </p:cNvSpPr>
          <p:nvPr>
            <p:ph type="ftr" sz="quarter" idx="11"/>
          </p:nvPr>
        </p:nvSpPr>
        <p:spPr>
          <a:xfrm>
            <a:off x="251520" y="6450394"/>
            <a:ext cx="4056732" cy="252000"/>
          </a:xfrm>
        </p:spPr>
        <p:txBody>
          <a:bodyPr lIns="0" tIns="0" rIns="0" bIns="0" anchor="ctr" anchorCtr="0"/>
          <a:lstStyle>
            <a:lvl1pPr algn="l">
              <a:defRPr sz="800">
                <a:latin typeface="Century Gothic" panose="020B0502020202020204" pitchFamily="34" charset="0"/>
              </a:defRPr>
            </a:lvl1pPr>
          </a:lstStyle>
          <a:p>
            <a:r>
              <a:rPr lang="it-IT"/>
              <a:t>Evoluzione dei servizi di consultazione ed aggiornamento del CT e del CF</a:t>
            </a:r>
            <a:endParaRPr lang="it-IT" dirty="0"/>
          </a:p>
        </p:txBody>
      </p:sp>
      <p:sp>
        <p:nvSpPr>
          <p:cNvPr id="17" name="Segnaposto numero diapositiva 5"/>
          <p:cNvSpPr>
            <a:spLocks noGrp="1"/>
          </p:cNvSpPr>
          <p:nvPr>
            <p:ph type="sldNum" sz="quarter" idx="12"/>
          </p:nvPr>
        </p:nvSpPr>
        <p:spPr>
          <a:xfrm>
            <a:off x="8565395" y="6450394"/>
            <a:ext cx="327085" cy="252000"/>
          </a:xfrm>
        </p:spPr>
        <p:txBody>
          <a:bodyPr lIns="0" tIns="0" rIns="0" bIns="0" anchor="ctr" anchorCtr="0"/>
          <a:lstStyle>
            <a:lvl1pPr algn="ctr">
              <a:defRPr sz="800">
                <a:latin typeface="Century Gothic" panose="020B0502020202020204" pitchFamily="34" charset="0"/>
              </a:defRPr>
            </a:lvl1pPr>
          </a:lstStyle>
          <a:p>
            <a:fld id="{A8CBF5B2-028F-4E29-A8FB-D914875C6F2F}" type="slidenum">
              <a:rPr lang="it-IT" smtClean="0"/>
              <a:pPr/>
              <a:t>‹N›</a:t>
            </a:fld>
            <a:endParaRPr lang="it-IT" dirty="0"/>
          </a:p>
        </p:txBody>
      </p:sp>
      <p:pic>
        <p:nvPicPr>
          <p:cNvPr id="18" name="Picture 2" descr="http://www.targatocn.it/fileadmin/archivio/targatocn/old/A/agenzia%20entrate%20ook.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4355976" y="6384566"/>
            <a:ext cx="420796" cy="368853"/>
          </a:xfrm>
          <a:prstGeom prst="rect">
            <a:avLst/>
          </a:prstGeom>
          <a:noFill/>
          <a:extLst>
            <a:ext uri="{909E8E84-426E-40DD-AFC4-6F175D3DCCD1}">
              <a14:hiddenFill xmlns:a14="http://schemas.microsoft.com/office/drawing/2010/main">
                <a:solidFill>
                  <a:srgbClr val="FFFFFF"/>
                </a:solidFill>
              </a14:hiddenFill>
            </a:ext>
          </a:extLst>
        </p:spPr>
      </p:pic>
      <p:sp>
        <p:nvSpPr>
          <p:cNvPr id="19" name="Line 9"/>
          <p:cNvSpPr>
            <a:spLocks noChangeShapeType="1"/>
          </p:cNvSpPr>
          <p:nvPr userDrawn="1"/>
        </p:nvSpPr>
        <p:spPr bwMode="auto">
          <a:xfrm>
            <a:off x="98833" y="6425189"/>
            <a:ext cx="4284000" cy="2"/>
          </a:xfrm>
          <a:prstGeom prst="line">
            <a:avLst/>
          </a:prstGeom>
          <a:noFill/>
          <a:ln w="28575">
            <a:solidFill>
              <a:srgbClr val="E3600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 name="Line 11"/>
          <p:cNvSpPr>
            <a:spLocks noChangeShapeType="1"/>
          </p:cNvSpPr>
          <p:nvPr userDrawn="1"/>
        </p:nvSpPr>
        <p:spPr bwMode="auto">
          <a:xfrm flipV="1">
            <a:off x="4794516" y="6720217"/>
            <a:ext cx="4212000" cy="0"/>
          </a:xfrm>
          <a:prstGeom prst="line">
            <a:avLst/>
          </a:prstGeom>
          <a:noFill/>
          <a:ln w="28575">
            <a:solidFill>
              <a:srgbClr val="073C6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 name="Segnaposto piè di pagina 4"/>
          <p:cNvSpPr txBox="1">
            <a:spLocks/>
          </p:cNvSpPr>
          <p:nvPr userDrawn="1"/>
        </p:nvSpPr>
        <p:spPr>
          <a:xfrm>
            <a:off x="4824496" y="6450394"/>
            <a:ext cx="3815984" cy="252000"/>
          </a:xfrm>
          <a:prstGeom prst="rect">
            <a:avLst/>
          </a:prstGeom>
        </p:spPr>
        <p:txBody>
          <a:bodyPr vert="horz" lIns="0" tIns="0" rIns="0" bIns="0" rtlCol="0" anchor="ctr" anchorCtr="0"/>
          <a:lstStyle>
            <a:defPPr>
              <a:defRPr lang="it-IT"/>
            </a:defPPr>
            <a:lvl1pPr marL="0" algn="l" defTabSz="914400" rtl="0" eaLnBrk="1" latinLnBrk="0" hangingPunct="1">
              <a:defRPr sz="800" kern="1200">
                <a:solidFill>
                  <a:schemeClr val="tx1">
                    <a:tint val="7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it-IT" sz="700" dirty="0"/>
              <a:t>Salerno, 26.02.2024</a:t>
            </a:r>
          </a:p>
        </p:txBody>
      </p:sp>
    </p:spTree>
    <p:extLst>
      <p:ext uri="{BB962C8B-B14F-4D97-AF65-F5344CB8AC3E}">
        <p14:creationId xmlns:p14="http://schemas.microsoft.com/office/powerpoint/2010/main" val="208308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Tree>
    <p:extLst>
      <p:ext uri="{BB962C8B-B14F-4D97-AF65-F5344CB8AC3E}">
        <p14:creationId xmlns:p14="http://schemas.microsoft.com/office/powerpoint/2010/main" val="1182646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a:xfrm>
            <a:off x="7850365" y="6450394"/>
            <a:ext cx="684000" cy="252000"/>
          </a:xfrm>
        </p:spPr>
        <p:txBody>
          <a:bodyPr lIns="0" tIns="0" rIns="0" bIns="0"/>
          <a:lstStyle>
            <a:lvl1pPr algn="l">
              <a:defRPr sz="800">
                <a:latin typeface="Century Gothic" panose="020B0502020202020204" pitchFamily="34" charset="0"/>
              </a:defRPr>
            </a:lvl1pPr>
          </a:lstStyle>
          <a:p>
            <a:r>
              <a:rPr lang="it-IT"/>
              <a:t>16.02.2024</a:t>
            </a:r>
            <a:endParaRPr lang="it-IT" dirty="0"/>
          </a:p>
        </p:txBody>
      </p:sp>
      <p:sp>
        <p:nvSpPr>
          <p:cNvPr id="8" name="Segnaposto piè di pagina 4"/>
          <p:cNvSpPr>
            <a:spLocks noGrp="1"/>
          </p:cNvSpPr>
          <p:nvPr>
            <p:ph type="ftr" sz="quarter" idx="11"/>
          </p:nvPr>
        </p:nvSpPr>
        <p:spPr>
          <a:xfrm>
            <a:off x="251520" y="6450394"/>
            <a:ext cx="4056732" cy="252000"/>
          </a:xfrm>
        </p:spPr>
        <p:txBody>
          <a:bodyPr lIns="0" tIns="0" rIns="0" bIns="0" anchor="ctr" anchorCtr="0"/>
          <a:lstStyle>
            <a:lvl1pPr algn="l">
              <a:defRPr sz="800">
                <a:latin typeface="Century Gothic" panose="020B0502020202020204" pitchFamily="34" charset="0"/>
              </a:defRPr>
            </a:lvl1pPr>
          </a:lstStyle>
          <a:p>
            <a:r>
              <a:rPr lang="it-IT"/>
              <a:t>Evoluzione dei servizi di consultazione ed aggiornamento del CT e del CF</a:t>
            </a:r>
            <a:endParaRPr lang="it-IT" dirty="0"/>
          </a:p>
        </p:txBody>
      </p:sp>
      <p:sp>
        <p:nvSpPr>
          <p:cNvPr id="9" name="Segnaposto numero diapositiva 5"/>
          <p:cNvSpPr>
            <a:spLocks noGrp="1"/>
          </p:cNvSpPr>
          <p:nvPr>
            <p:ph type="sldNum" sz="quarter" idx="12"/>
          </p:nvPr>
        </p:nvSpPr>
        <p:spPr>
          <a:xfrm>
            <a:off x="8565395" y="6450394"/>
            <a:ext cx="327085" cy="252000"/>
          </a:xfrm>
        </p:spPr>
        <p:txBody>
          <a:bodyPr lIns="0" tIns="0" rIns="0" bIns="0" anchor="ctr" anchorCtr="0"/>
          <a:lstStyle>
            <a:lvl1pPr algn="ctr">
              <a:defRPr sz="800">
                <a:latin typeface="Century Gothic" panose="020B0502020202020204" pitchFamily="34" charset="0"/>
              </a:defRPr>
            </a:lvl1pPr>
          </a:lstStyle>
          <a:p>
            <a:fld id="{A8CBF5B2-028F-4E29-A8FB-D914875C6F2F}" type="slidenum">
              <a:rPr lang="it-IT" smtClean="0"/>
              <a:pPr/>
              <a:t>‹N›</a:t>
            </a:fld>
            <a:endParaRPr lang="it-IT" dirty="0"/>
          </a:p>
        </p:txBody>
      </p:sp>
      <p:pic>
        <p:nvPicPr>
          <p:cNvPr id="10" name="Picture 2" descr="http://www.targatocn.it/fileadmin/archivio/targatocn/old/A/agenzia%20entrate%20ook.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4355976" y="6384566"/>
            <a:ext cx="420796" cy="368853"/>
          </a:xfrm>
          <a:prstGeom prst="rect">
            <a:avLst/>
          </a:prstGeom>
          <a:noFill/>
          <a:extLst>
            <a:ext uri="{909E8E84-426E-40DD-AFC4-6F175D3DCCD1}">
              <a14:hiddenFill xmlns:a14="http://schemas.microsoft.com/office/drawing/2010/main">
                <a:solidFill>
                  <a:srgbClr val="FFFFFF"/>
                </a:solidFill>
              </a14:hiddenFill>
            </a:ext>
          </a:extLst>
        </p:spPr>
      </p:pic>
      <p:sp>
        <p:nvSpPr>
          <p:cNvPr id="11" name="Line 9"/>
          <p:cNvSpPr>
            <a:spLocks noChangeShapeType="1"/>
          </p:cNvSpPr>
          <p:nvPr userDrawn="1"/>
        </p:nvSpPr>
        <p:spPr bwMode="auto">
          <a:xfrm>
            <a:off x="98833" y="6425189"/>
            <a:ext cx="4284000" cy="2"/>
          </a:xfrm>
          <a:prstGeom prst="line">
            <a:avLst/>
          </a:prstGeom>
          <a:noFill/>
          <a:ln w="28575">
            <a:solidFill>
              <a:srgbClr val="E3600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 name="Line 11"/>
          <p:cNvSpPr>
            <a:spLocks noChangeShapeType="1"/>
          </p:cNvSpPr>
          <p:nvPr userDrawn="1"/>
        </p:nvSpPr>
        <p:spPr bwMode="auto">
          <a:xfrm flipV="1">
            <a:off x="4794516" y="6720217"/>
            <a:ext cx="4212000" cy="0"/>
          </a:xfrm>
          <a:prstGeom prst="line">
            <a:avLst/>
          </a:prstGeom>
          <a:noFill/>
          <a:ln w="28575">
            <a:solidFill>
              <a:srgbClr val="073C6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 name="Segnaposto piè di pagina 4"/>
          <p:cNvSpPr txBox="1">
            <a:spLocks/>
          </p:cNvSpPr>
          <p:nvPr userDrawn="1"/>
        </p:nvSpPr>
        <p:spPr>
          <a:xfrm>
            <a:off x="4824496" y="6450394"/>
            <a:ext cx="3815984" cy="252000"/>
          </a:xfrm>
          <a:prstGeom prst="rect">
            <a:avLst/>
          </a:prstGeom>
        </p:spPr>
        <p:txBody>
          <a:bodyPr vert="horz" lIns="0" tIns="0" rIns="0" bIns="0" rtlCol="0" anchor="ctr" anchorCtr="0"/>
          <a:lstStyle>
            <a:defPPr>
              <a:defRPr lang="it-IT"/>
            </a:defPPr>
            <a:lvl1pPr marL="0" algn="l" defTabSz="914400" rtl="0" eaLnBrk="1" latinLnBrk="0" hangingPunct="1">
              <a:defRPr sz="800" kern="1200">
                <a:solidFill>
                  <a:schemeClr val="tx1">
                    <a:tint val="7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it-IT" sz="700" dirty="0"/>
              <a:t>Salerno, 26.02.2024</a:t>
            </a:r>
          </a:p>
        </p:txBody>
      </p:sp>
    </p:spTree>
    <p:extLst>
      <p:ext uri="{BB962C8B-B14F-4D97-AF65-F5344CB8AC3E}">
        <p14:creationId xmlns:p14="http://schemas.microsoft.com/office/powerpoint/2010/main" val="1780586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r>
              <a:rPr lang="it-IT"/>
              <a:t>16.02.2024</a:t>
            </a:r>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r>
              <a:rPr lang="it-IT"/>
              <a:t>Evoluzione dei servizi di consultazione ed aggiornamento del CT e del CF</a:t>
            </a:r>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C66FD9C8-7B20-4FDB-8218-E7F6A60B0C10}" type="slidenum">
              <a:rPr lang="it-IT" smtClean="0"/>
              <a:t>‹N›</a:t>
            </a:fld>
            <a:endParaRPr lang="it-IT"/>
          </a:p>
        </p:txBody>
      </p:sp>
    </p:spTree>
    <p:extLst>
      <p:ext uri="{BB962C8B-B14F-4D97-AF65-F5344CB8AC3E}">
        <p14:creationId xmlns:p14="http://schemas.microsoft.com/office/powerpoint/2010/main" val="3141764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r>
              <a:rPr lang="it-IT"/>
              <a:t>16.02.2024</a:t>
            </a:r>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r>
              <a:rPr lang="it-IT"/>
              <a:t>Evoluzione dei servizi di consultazione ed aggiornamento del CT e del CF</a:t>
            </a:r>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C66FD9C8-7B20-4FDB-8218-E7F6A60B0C10}" type="slidenum">
              <a:rPr lang="it-IT" smtClean="0"/>
              <a:t>‹N›</a:t>
            </a:fld>
            <a:endParaRPr lang="it-IT"/>
          </a:p>
        </p:txBody>
      </p:sp>
    </p:spTree>
    <p:extLst>
      <p:ext uri="{BB962C8B-B14F-4D97-AF65-F5344CB8AC3E}">
        <p14:creationId xmlns:p14="http://schemas.microsoft.com/office/powerpoint/2010/main" val="3324664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356350"/>
            <a:ext cx="2133600" cy="365125"/>
          </a:xfrm>
          <a:prstGeom prst="rect">
            <a:avLst/>
          </a:prstGeom>
        </p:spPr>
        <p:txBody>
          <a:bodyPr/>
          <a:lstStyle/>
          <a:p>
            <a:r>
              <a:rPr lang="it-IT"/>
              <a:t>16.02.2024</a:t>
            </a:r>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r>
              <a:rPr lang="it-IT"/>
              <a:t>Evoluzione dei servizi di consultazione ed aggiornamento del CT e del CF</a:t>
            </a:r>
          </a:p>
        </p:txBody>
      </p:sp>
      <p:sp>
        <p:nvSpPr>
          <p:cNvPr id="9" name="Segnaposto numero diapositiva 8"/>
          <p:cNvSpPr>
            <a:spLocks noGrp="1"/>
          </p:cNvSpPr>
          <p:nvPr>
            <p:ph type="sldNum" sz="quarter" idx="12"/>
          </p:nvPr>
        </p:nvSpPr>
        <p:spPr>
          <a:xfrm>
            <a:off x="6553200" y="6356350"/>
            <a:ext cx="2133600" cy="365125"/>
          </a:xfrm>
          <a:prstGeom prst="rect">
            <a:avLst/>
          </a:prstGeom>
        </p:spPr>
        <p:txBody>
          <a:bodyPr/>
          <a:lstStyle/>
          <a:p>
            <a:fld id="{C66FD9C8-7B20-4FDB-8218-E7F6A60B0C10}" type="slidenum">
              <a:rPr lang="it-IT" smtClean="0"/>
              <a:t>‹N›</a:t>
            </a:fld>
            <a:endParaRPr lang="it-IT"/>
          </a:p>
        </p:txBody>
      </p:sp>
    </p:spTree>
    <p:extLst>
      <p:ext uri="{BB962C8B-B14F-4D97-AF65-F5344CB8AC3E}">
        <p14:creationId xmlns:p14="http://schemas.microsoft.com/office/powerpoint/2010/main" val="1764419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a:xfrm>
            <a:off x="457200" y="6356350"/>
            <a:ext cx="2133600" cy="365125"/>
          </a:xfrm>
          <a:prstGeom prst="rect">
            <a:avLst/>
          </a:prstGeom>
        </p:spPr>
        <p:txBody>
          <a:bodyPr/>
          <a:lstStyle/>
          <a:p>
            <a:r>
              <a:rPr lang="it-IT"/>
              <a:t>16.02.2024</a:t>
            </a:r>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r>
              <a:rPr lang="it-IT"/>
              <a:t>Evoluzione dei servizi di consultazione ed aggiornamento del CT e del CF</a:t>
            </a:r>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fld id="{C66FD9C8-7B20-4FDB-8218-E7F6A60B0C10}" type="slidenum">
              <a:rPr lang="it-IT" smtClean="0"/>
              <a:t>‹N›</a:t>
            </a:fld>
            <a:endParaRPr lang="it-IT"/>
          </a:p>
        </p:txBody>
      </p:sp>
    </p:spTree>
    <p:extLst>
      <p:ext uri="{BB962C8B-B14F-4D97-AF65-F5344CB8AC3E}">
        <p14:creationId xmlns:p14="http://schemas.microsoft.com/office/powerpoint/2010/main" val="266644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r>
              <a:rPr lang="it-IT"/>
              <a:t>16.02.2024</a:t>
            </a:r>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r>
              <a:rPr lang="it-IT"/>
              <a:t>Evoluzione dei servizi di consultazione ed aggiornamento del CT e del CF</a:t>
            </a:r>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a:lstStyle/>
          <a:p>
            <a:fld id="{C66FD9C8-7B20-4FDB-8218-E7F6A60B0C10}" type="slidenum">
              <a:rPr lang="it-IT" smtClean="0"/>
              <a:t>‹N›</a:t>
            </a:fld>
            <a:endParaRPr lang="it-IT"/>
          </a:p>
        </p:txBody>
      </p:sp>
    </p:spTree>
    <p:extLst>
      <p:ext uri="{BB962C8B-B14F-4D97-AF65-F5344CB8AC3E}">
        <p14:creationId xmlns:p14="http://schemas.microsoft.com/office/powerpoint/2010/main" val="1214467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251521" y="274639"/>
            <a:ext cx="8641654" cy="1143000"/>
          </a:xfrm>
        </p:spPr>
        <p:txBody>
          <a:bodyPr>
            <a:normAutofit/>
          </a:bodyPr>
          <a:lstStyle>
            <a:lvl1pPr algn="l">
              <a:defRPr sz="3200" b="1">
                <a:solidFill>
                  <a:schemeClr val="accent6">
                    <a:lumMod val="75000"/>
                  </a:schemeClr>
                </a:solidFill>
              </a:defRPr>
            </a:lvl1pPr>
          </a:lstStyle>
          <a:p>
            <a:r>
              <a:rPr lang="it-IT" dirty="0"/>
              <a:t>Fare clic per modificare lo stile del titolo</a:t>
            </a:r>
          </a:p>
        </p:txBody>
      </p:sp>
      <p:sp>
        <p:nvSpPr>
          <p:cNvPr id="3" name="Segnaposto contenuto 2"/>
          <p:cNvSpPr>
            <a:spLocks noGrp="1"/>
          </p:cNvSpPr>
          <p:nvPr>
            <p:ph idx="1"/>
          </p:nvPr>
        </p:nvSpPr>
        <p:spPr>
          <a:xfrm>
            <a:off x="251519" y="1600203"/>
            <a:ext cx="8641655" cy="4565647"/>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data 3"/>
          <p:cNvSpPr>
            <a:spLocks noGrp="1"/>
          </p:cNvSpPr>
          <p:nvPr>
            <p:ph type="dt" sz="half" idx="10"/>
          </p:nvPr>
        </p:nvSpPr>
        <p:spPr>
          <a:xfrm>
            <a:off x="7850365" y="6450394"/>
            <a:ext cx="684000" cy="252000"/>
          </a:xfrm>
        </p:spPr>
        <p:txBody>
          <a:bodyPr lIns="0" tIns="0" rIns="0" bIns="0"/>
          <a:lstStyle>
            <a:lvl1pPr algn="l">
              <a:defRPr sz="600">
                <a:latin typeface="Century Gothic" panose="020B0502020202020204" pitchFamily="34" charset="0"/>
              </a:defRPr>
            </a:lvl1pPr>
          </a:lstStyle>
          <a:p>
            <a:r>
              <a:rPr lang="it-IT"/>
              <a:t>16.02.2024</a:t>
            </a:r>
            <a:endParaRPr lang="it-IT" dirty="0"/>
          </a:p>
        </p:txBody>
      </p:sp>
      <p:sp>
        <p:nvSpPr>
          <p:cNvPr id="8" name="Segnaposto piè di pagina 4"/>
          <p:cNvSpPr>
            <a:spLocks noGrp="1"/>
          </p:cNvSpPr>
          <p:nvPr>
            <p:ph type="ftr" sz="quarter" idx="11"/>
          </p:nvPr>
        </p:nvSpPr>
        <p:spPr>
          <a:xfrm>
            <a:off x="251520" y="6450394"/>
            <a:ext cx="4056732" cy="252000"/>
          </a:xfrm>
        </p:spPr>
        <p:txBody>
          <a:bodyPr lIns="0" tIns="0" rIns="0" bIns="0" anchor="ctr" anchorCtr="0"/>
          <a:lstStyle>
            <a:lvl1pPr algn="l">
              <a:defRPr sz="600">
                <a:latin typeface="Century Gothic" panose="020B0502020202020204" pitchFamily="34" charset="0"/>
              </a:defRPr>
            </a:lvl1pPr>
          </a:lstStyle>
          <a:p>
            <a:r>
              <a:rPr lang="it-IT"/>
              <a:t>Evoluzione dei servizi di consultazione ed aggiornamento del CT e del CF</a:t>
            </a:r>
            <a:endParaRPr lang="it-IT" dirty="0"/>
          </a:p>
        </p:txBody>
      </p:sp>
      <p:sp>
        <p:nvSpPr>
          <p:cNvPr id="9" name="Segnaposto numero diapositiva 5"/>
          <p:cNvSpPr>
            <a:spLocks noGrp="1"/>
          </p:cNvSpPr>
          <p:nvPr>
            <p:ph type="sldNum" sz="quarter" idx="12"/>
          </p:nvPr>
        </p:nvSpPr>
        <p:spPr>
          <a:xfrm>
            <a:off x="8565395" y="6450394"/>
            <a:ext cx="327085" cy="252000"/>
          </a:xfrm>
        </p:spPr>
        <p:txBody>
          <a:bodyPr lIns="0" tIns="0" rIns="0" bIns="0" anchor="ctr" anchorCtr="0"/>
          <a:lstStyle>
            <a:lvl1pPr algn="ctr">
              <a:defRPr sz="800">
                <a:latin typeface="Century Gothic" panose="020B0502020202020204" pitchFamily="34" charset="0"/>
              </a:defRPr>
            </a:lvl1pPr>
          </a:lstStyle>
          <a:p>
            <a:fld id="{A8CBF5B2-028F-4E29-A8FB-D914875C6F2F}" type="slidenum">
              <a:rPr lang="it-IT" smtClean="0"/>
              <a:pPr/>
              <a:t>‹N›</a:t>
            </a:fld>
            <a:endParaRPr lang="it-IT" dirty="0"/>
          </a:p>
        </p:txBody>
      </p:sp>
      <p:pic>
        <p:nvPicPr>
          <p:cNvPr id="10" name="Picture 2" descr="http://www.targatocn.it/fileadmin/archivio/targatocn/old/A/agenzia%20entrate%20ook.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4355976" y="6384566"/>
            <a:ext cx="420796" cy="368853"/>
          </a:xfrm>
          <a:prstGeom prst="rect">
            <a:avLst/>
          </a:prstGeom>
          <a:noFill/>
          <a:extLst>
            <a:ext uri="{909E8E84-426E-40DD-AFC4-6F175D3DCCD1}">
              <a14:hiddenFill xmlns:a14="http://schemas.microsoft.com/office/drawing/2010/main">
                <a:solidFill>
                  <a:srgbClr val="FFFFFF"/>
                </a:solidFill>
              </a14:hiddenFill>
            </a:ext>
          </a:extLst>
        </p:spPr>
      </p:pic>
      <p:sp>
        <p:nvSpPr>
          <p:cNvPr id="11" name="Line 9"/>
          <p:cNvSpPr>
            <a:spLocks noChangeShapeType="1"/>
          </p:cNvSpPr>
          <p:nvPr userDrawn="1"/>
        </p:nvSpPr>
        <p:spPr bwMode="auto">
          <a:xfrm>
            <a:off x="98833" y="6425189"/>
            <a:ext cx="4284000" cy="2"/>
          </a:xfrm>
          <a:prstGeom prst="line">
            <a:avLst/>
          </a:prstGeom>
          <a:noFill/>
          <a:ln w="28575">
            <a:solidFill>
              <a:srgbClr val="E3600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 name="Line 11"/>
          <p:cNvSpPr>
            <a:spLocks noChangeShapeType="1"/>
          </p:cNvSpPr>
          <p:nvPr userDrawn="1"/>
        </p:nvSpPr>
        <p:spPr bwMode="auto">
          <a:xfrm flipV="1">
            <a:off x="4794516" y="6720217"/>
            <a:ext cx="4212000" cy="0"/>
          </a:xfrm>
          <a:prstGeom prst="line">
            <a:avLst/>
          </a:prstGeom>
          <a:noFill/>
          <a:ln w="28575">
            <a:solidFill>
              <a:srgbClr val="073C6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 name="Segnaposto piè di pagina 4"/>
          <p:cNvSpPr txBox="1">
            <a:spLocks/>
          </p:cNvSpPr>
          <p:nvPr userDrawn="1"/>
        </p:nvSpPr>
        <p:spPr>
          <a:xfrm>
            <a:off x="4824496" y="6450394"/>
            <a:ext cx="3815984" cy="252000"/>
          </a:xfrm>
          <a:prstGeom prst="rect">
            <a:avLst/>
          </a:prstGeom>
        </p:spPr>
        <p:txBody>
          <a:bodyPr vert="horz" lIns="0" tIns="0" rIns="0" bIns="0" rtlCol="0" anchor="ctr" anchorCtr="0"/>
          <a:lstStyle>
            <a:defPPr>
              <a:defRPr lang="it-IT"/>
            </a:defPPr>
            <a:lvl1pPr marL="0" algn="l" defTabSz="914400" rtl="0" eaLnBrk="1" latinLnBrk="0" hangingPunct="1">
              <a:defRPr sz="800" kern="1200">
                <a:solidFill>
                  <a:schemeClr val="tx1">
                    <a:tint val="7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it-IT" sz="600" dirty="0"/>
              <a:t>Salerno, 26.02.2024</a:t>
            </a:r>
          </a:p>
        </p:txBody>
      </p:sp>
    </p:spTree>
    <p:extLst>
      <p:ext uri="{BB962C8B-B14F-4D97-AF65-F5344CB8AC3E}">
        <p14:creationId xmlns:p14="http://schemas.microsoft.com/office/powerpoint/2010/main" val="41414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2925" userDrawn="1">
          <p15:clr>
            <a:srgbClr val="FBAE40"/>
          </p15:clr>
        </p15:guide>
        <p15:guide id="3" pos="158" userDrawn="1">
          <p15:clr>
            <a:srgbClr val="FBAE40"/>
          </p15:clr>
        </p15:guide>
        <p15:guide id="4" pos="5602" userDrawn="1">
          <p15:clr>
            <a:srgbClr val="FBAE40"/>
          </p15:clr>
        </p15:guide>
        <p15:guide id="5" orient="horz" pos="3884" userDrawn="1">
          <p15:clr>
            <a:srgbClr val="FBAE40"/>
          </p15:clr>
        </p15:guide>
        <p15:guide id="6" orient="horz" pos="89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r>
              <a:rPr lang="it-IT"/>
              <a:t>16.02.2024</a:t>
            </a:r>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r>
              <a:rPr lang="it-IT"/>
              <a:t>Evoluzione dei servizi di consultazione ed aggiornamento del CT e del CF</a:t>
            </a:r>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C66FD9C8-7B20-4FDB-8218-E7F6A60B0C10}" type="slidenum">
              <a:rPr lang="it-IT" smtClean="0"/>
              <a:t>‹N›</a:t>
            </a:fld>
            <a:endParaRPr lang="it-IT"/>
          </a:p>
        </p:txBody>
      </p:sp>
    </p:spTree>
    <p:extLst>
      <p:ext uri="{BB962C8B-B14F-4D97-AF65-F5344CB8AC3E}">
        <p14:creationId xmlns:p14="http://schemas.microsoft.com/office/powerpoint/2010/main" val="9520687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r>
              <a:rPr lang="it-IT"/>
              <a:t>16.02.2024</a:t>
            </a:r>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r>
              <a:rPr lang="it-IT"/>
              <a:t>Evoluzione dei servizi di consultazione ed aggiornamento del CT e del CF</a:t>
            </a:r>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C66FD9C8-7B20-4FDB-8218-E7F6A60B0C10}" type="slidenum">
              <a:rPr lang="it-IT" smtClean="0"/>
              <a:t>‹N›</a:t>
            </a:fld>
            <a:endParaRPr lang="it-IT"/>
          </a:p>
        </p:txBody>
      </p:sp>
    </p:spTree>
    <p:extLst>
      <p:ext uri="{BB962C8B-B14F-4D97-AF65-F5344CB8AC3E}">
        <p14:creationId xmlns:p14="http://schemas.microsoft.com/office/powerpoint/2010/main" val="882944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r>
              <a:rPr lang="it-IT"/>
              <a:t>16.02.2024</a:t>
            </a:r>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r>
              <a:rPr lang="it-IT"/>
              <a:t>Evoluzione dei servizi di consultazione ed aggiornamento del CT e del CF</a:t>
            </a:r>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C66FD9C8-7B20-4FDB-8218-E7F6A60B0C10}" type="slidenum">
              <a:rPr lang="it-IT" smtClean="0"/>
              <a:t>‹N›</a:t>
            </a:fld>
            <a:endParaRPr lang="it-IT"/>
          </a:p>
        </p:txBody>
      </p:sp>
    </p:spTree>
    <p:extLst>
      <p:ext uri="{BB962C8B-B14F-4D97-AF65-F5344CB8AC3E}">
        <p14:creationId xmlns:p14="http://schemas.microsoft.com/office/powerpoint/2010/main" val="1426347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3"/>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7" name="Segnaposto data 3"/>
          <p:cNvSpPr>
            <a:spLocks noGrp="1"/>
          </p:cNvSpPr>
          <p:nvPr>
            <p:ph type="dt" sz="half" idx="10"/>
          </p:nvPr>
        </p:nvSpPr>
        <p:spPr>
          <a:xfrm>
            <a:off x="7850365" y="6450394"/>
            <a:ext cx="684000" cy="252000"/>
          </a:xfrm>
        </p:spPr>
        <p:txBody>
          <a:bodyPr lIns="0" tIns="0" rIns="0" bIns="0"/>
          <a:lstStyle>
            <a:lvl1pPr algn="l">
              <a:defRPr sz="800">
                <a:latin typeface="Century Gothic" panose="020B0502020202020204" pitchFamily="34" charset="0"/>
              </a:defRPr>
            </a:lvl1pPr>
          </a:lstStyle>
          <a:p>
            <a:r>
              <a:rPr lang="it-IT"/>
              <a:t>16.02.2024</a:t>
            </a:r>
            <a:endParaRPr lang="it-IT" dirty="0"/>
          </a:p>
        </p:txBody>
      </p:sp>
      <p:sp>
        <p:nvSpPr>
          <p:cNvPr id="8" name="Segnaposto piè di pagina 4"/>
          <p:cNvSpPr>
            <a:spLocks noGrp="1"/>
          </p:cNvSpPr>
          <p:nvPr>
            <p:ph type="ftr" sz="quarter" idx="11"/>
          </p:nvPr>
        </p:nvSpPr>
        <p:spPr>
          <a:xfrm>
            <a:off x="251520" y="6450394"/>
            <a:ext cx="4056732" cy="252000"/>
          </a:xfrm>
        </p:spPr>
        <p:txBody>
          <a:bodyPr lIns="0" tIns="0" rIns="0" bIns="0" anchor="ctr" anchorCtr="0"/>
          <a:lstStyle>
            <a:lvl1pPr algn="l">
              <a:defRPr sz="800">
                <a:latin typeface="Century Gothic" panose="020B0502020202020204" pitchFamily="34" charset="0"/>
              </a:defRPr>
            </a:lvl1pPr>
          </a:lstStyle>
          <a:p>
            <a:r>
              <a:rPr lang="it-IT"/>
              <a:t>Evoluzione dei servizi di consultazione ed aggiornamento del CT e del CF</a:t>
            </a:r>
            <a:endParaRPr lang="it-IT" dirty="0"/>
          </a:p>
        </p:txBody>
      </p:sp>
      <p:sp>
        <p:nvSpPr>
          <p:cNvPr id="9" name="Segnaposto numero diapositiva 5"/>
          <p:cNvSpPr>
            <a:spLocks noGrp="1"/>
          </p:cNvSpPr>
          <p:nvPr>
            <p:ph type="sldNum" sz="quarter" idx="12"/>
          </p:nvPr>
        </p:nvSpPr>
        <p:spPr>
          <a:xfrm>
            <a:off x="8565395" y="6450394"/>
            <a:ext cx="327085" cy="252000"/>
          </a:xfrm>
        </p:spPr>
        <p:txBody>
          <a:bodyPr lIns="0" tIns="0" rIns="0" bIns="0" anchor="ctr" anchorCtr="0"/>
          <a:lstStyle>
            <a:lvl1pPr algn="ctr">
              <a:defRPr sz="800">
                <a:latin typeface="Century Gothic" panose="020B0502020202020204" pitchFamily="34" charset="0"/>
              </a:defRPr>
            </a:lvl1pPr>
          </a:lstStyle>
          <a:p>
            <a:fld id="{A8CBF5B2-028F-4E29-A8FB-D914875C6F2F}" type="slidenum">
              <a:rPr lang="it-IT" smtClean="0"/>
              <a:pPr/>
              <a:t>‹N›</a:t>
            </a:fld>
            <a:endParaRPr lang="it-IT" dirty="0"/>
          </a:p>
        </p:txBody>
      </p:sp>
      <p:pic>
        <p:nvPicPr>
          <p:cNvPr id="10" name="Picture 2" descr="http://www.targatocn.it/fileadmin/archivio/targatocn/old/A/agenzia%20entrate%20ook.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4355976" y="6384566"/>
            <a:ext cx="420796" cy="368853"/>
          </a:xfrm>
          <a:prstGeom prst="rect">
            <a:avLst/>
          </a:prstGeom>
          <a:noFill/>
          <a:extLst>
            <a:ext uri="{909E8E84-426E-40DD-AFC4-6F175D3DCCD1}">
              <a14:hiddenFill xmlns:a14="http://schemas.microsoft.com/office/drawing/2010/main">
                <a:solidFill>
                  <a:srgbClr val="FFFFFF"/>
                </a:solidFill>
              </a14:hiddenFill>
            </a:ext>
          </a:extLst>
        </p:spPr>
      </p:pic>
      <p:sp>
        <p:nvSpPr>
          <p:cNvPr id="11" name="Line 9"/>
          <p:cNvSpPr>
            <a:spLocks noChangeShapeType="1"/>
          </p:cNvSpPr>
          <p:nvPr userDrawn="1"/>
        </p:nvSpPr>
        <p:spPr bwMode="auto">
          <a:xfrm>
            <a:off x="98833" y="6425189"/>
            <a:ext cx="4284000" cy="2"/>
          </a:xfrm>
          <a:prstGeom prst="line">
            <a:avLst/>
          </a:prstGeom>
          <a:noFill/>
          <a:ln w="28575">
            <a:solidFill>
              <a:srgbClr val="E3600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 name="Line 11"/>
          <p:cNvSpPr>
            <a:spLocks noChangeShapeType="1"/>
          </p:cNvSpPr>
          <p:nvPr userDrawn="1"/>
        </p:nvSpPr>
        <p:spPr bwMode="auto">
          <a:xfrm flipV="1">
            <a:off x="4794516" y="6720217"/>
            <a:ext cx="4212000" cy="0"/>
          </a:xfrm>
          <a:prstGeom prst="line">
            <a:avLst/>
          </a:prstGeom>
          <a:noFill/>
          <a:ln w="28575">
            <a:solidFill>
              <a:srgbClr val="073C6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 name="Segnaposto piè di pagina 4"/>
          <p:cNvSpPr txBox="1">
            <a:spLocks/>
          </p:cNvSpPr>
          <p:nvPr userDrawn="1"/>
        </p:nvSpPr>
        <p:spPr>
          <a:xfrm>
            <a:off x="4824496" y="6450394"/>
            <a:ext cx="3815984" cy="252000"/>
          </a:xfrm>
          <a:prstGeom prst="rect">
            <a:avLst/>
          </a:prstGeom>
        </p:spPr>
        <p:txBody>
          <a:bodyPr vert="horz" lIns="0" tIns="0" rIns="0" bIns="0" rtlCol="0" anchor="ctr" anchorCtr="0"/>
          <a:lstStyle>
            <a:defPPr>
              <a:defRPr lang="it-IT"/>
            </a:defPPr>
            <a:lvl1pPr marL="0" algn="l" defTabSz="914400" rtl="0" eaLnBrk="1" latinLnBrk="0" hangingPunct="1">
              <a:defRPr sz="800" kern="1200">
                <a:solidFill>
                  <a:schemeClr val="tx1">
                    <a:tint val="7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it-IT" sz="700" dirty="0"/>
              <a:t>Salerno, 26.02.2024</a:t>
            </a:r>
          </a:p>
        </p:txBody>
      </p:sp>
    </p:spTree>
    <p:extLst>
      <p:ext uri="{BB962C8B-B14F-4D97-AF65-F5344CB8AC3E}">
        <p14:creationId xmlns:p14="http://schemas.microsoft.com/office/powerpoint/2010/main" val="371900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data 3"/>
          <p:cNvSpPr>
            <a:spLocks noGrp="1"/>
          </p:cNvSpPr>
          <p:nvPr>
            <p:ph type="dt" sz="half" idx="10"/>
          </p:nvPr>
        </p:nvSpPr>
        <p:spPr>
          <a:xfrm>
            <a:off x="7850365" y="6450394"/>
            <a:ext cx="684000" cy="252000"/>
          </a:xfrm>
        </p:spPr>
        <p:txBody>
          <a:bodyPr lIns="0" tIns="0" rIns="0" bIns="0"/>
          <a:lstStyle>
            <a:lvl1pPr algn="l">
              <a:defRPr sz="800">
                <a:latin typeface="Century Gothic" panose="020B0502020202020204" pitchFamily="34" charset="0"/>
              </a:defRPr>
            </a:lvl1pPr>
          </a:lstStyle>
          <a:p>
            <a:r>
              <a:rPr lang="it-IT"/>
              <a:t>16.02.2024</a:t>
            </a:r>
            <a:endParaRPr lang="it-IT" dirty="0"/>
          </a:p>
        </p:txBody>
      </p:sp>
      <p:sp>
        <p:nvSpPr>
          <p:cNvPr id="9" name="Segnaposto piè di pagina 4"/>
          <p:cNvSpPr>
            <a:spLocks noGrp="1"/>
          </p:cNvSpPr>
          <p:nvPr>
            <p:ph type="ftr" sz="quarter" idx="11"/>
          </p:nvPr>
        </p:nvSpPr>
        <p:spPr>
          <a:xfrm>
            <a:off x="251520" y="6450394"/>
            <a:ext cx="4056732" cy="252000"/>
          </a:xfrm>
        </p:spPr>
        <p:txBody>
          <a:bodyPr lIns="0" tIns="0" rIns="0" bIns="0" anchor="ctr" anchorCtr="0"/>
          <a:lstStyle>
            <a:lvl1pPr algn="l">
              <a:defRPr sz="800">
                <a:latin typeface="Century Gothic" panose="020B0502020202020204" pitchFamily="34" charset="0"/>
              </a:defRPr>
            </a:lvl1pPr>
          </a:lstStyle>
          <a:p>
            <a:r>
              <a:rPr lang="it-IT"/>
              <a:t>Evoluzione dei servizi di consultazione ed aggiornamento del CT e del CF</a:t>
            </a:r>
            <a:endParaRPr lang="it-IT" dirty="0"/>
          </a:p>
        </p:txBody>
      </p:sp>
      <p:sp>
        <p:nvSpPr>
          <p:cNvPr id="10" name="Segnaposto numero diapositiva 5"/>
          <p:cNvSpPr>
            <a:spLocks noGrp="1"/>
          </p:cNvSpPr>
          <p:nvPr>
            <p:ph type="sldNum" sz="quarter" idx="12"/>
          </p:nvPr>
        </p:nvSpPr>
        <p:spPr>
          <a:xfrm>
            <a:off x="8565395" y="6450394"/>
            <a:ext cx="327085" cy="252000"/>
          </a:xfrm>
        </p:spPr>
        <p:txBody>
          <a:bodyPr lIns="0" tIns="0" rIns="0" bIns="0" anchor="ctr" anchorCtr="0"/>
          <a:lstStyle>
            <a:lvl1pPr algn="ctr">
              <a:defRPr sz="800">
                <a:latin typeface="Century Gothic" panose="020B0502020202020204" pitchFamily="34" charset="0"/>
              </a:defRPr>
            </a:lvl1pPr>
          </a:lstStyle>
          <a:p>
            <a:fld id="{A8CBF5B2-028F-4E29-A8FB-D914875C6F2F}" type="slidenum">
              <a:rPr lang="it-IT" smtClean="0"/>
              <a:pPr/>
              <a:t>‹N›</a:t>
            </a:fld>
            <a:endParaRPr lang="it-IT" dirty="0"/>
          </a:p>
        </p:txBody>
      </p:sp>
      <p:pic>
        <p:nvPicPr>
          <p:cNvPr id="11" name="Picture 2" descr="http://www.targatocn.it/fileadmin/archivio/targatocn/old/A/agenzia%20entrate%20ook.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4355976" y="6384566"/>
            <a:ext cx="420796" cy="368853"/>
          </a:xfrm>
          <a:prstGeom prst="rect">
            <a:avLst/>
          </a:prstGeom>
          <a:noFill/>
          <a:extLst>
            <a:ext uri="{909E8E84-426E-40DD-AFC4-6F175D3DCCD1}">
              <a14:hiddenFill xmlns:a14="http://schemas.microsoft.com/office/drawing/2010/main">
                <a:solidFill>
                  <a:srgbClr val="FFFFFF"/>
                </a:solidFill>
              </a14:hiddenFill>
            </a:ext>
          </a:extLst>
        </p:spPr>
      </p:pic>
      <p:sp>
        <p:nvSpPr>
          <p:cNvPr id="12" name="Line 9"/>
          <p:cNvSpPr>
            <a:spLocks noChangeShapeType="1"/>
          </p:cNvSpPr>
          <p:nvPr userDrawn="1"/>
        </p:nvSpPr>
        <p:spPr bwMode="auto">
          <a:xfrm>
            <a:off x="98833" y="6425189"/>
            <a:ext cx="4284000" cy="2"/>
          </a:xfrm>
          <a:prstGeom prst="line">
            <a:avLst/>
          </a:prstGeom>
          <a:noFill/>
          <a:ln w="28575">
            <a:solidFill>
              <a:srgbClr val="E3600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 name="Line 11"/>
          <p:cNvSpPr>
            <a:spLocks noChangeShapeType="1"/>
          </p:cNvSpPr>
          <p:nvPr userDrawn="1"/>
        </p:nvSpPr>
        <p:spPr bwMode="auto">
          <a:xfrm flipV="1">
            <a:off x="4794516" y="6720217"/>
            <a:ext cx="4212000" cy="0"/>
          </a:xfrm>
          <a:prstGeom prst="line">
            <a:avLst/>
          </a:prstGeom>
          <a:noFill/>
          <a:ln w="28575">
            <a:solidFill>
              <a:srgbClr val="073C6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 name="Segnaposto piè di pagina 4"/>
          <p:cNvSpPr txBox="1">
            <a:spLocks/>
          </p:cNvSpPr>
          <p:nvPr userDrawn="1"/>
        </p:nvSpPr>
        <p:spPr>
          <a:xfrm>
            <a:off x="4824496" y="6450394"/>
            <a:ext cx="3815984" cy="252000"/>
          </a:xfrm>
          <a:prstGeom prst="rect">
            <a:avLst/>
          </a:prstGeom>
        </p:spPr>
        <p:txBody>
          <a:bodyPr vert="horz" lIns="0" tIns="0" rIns="0" bIns="0" rtlCol="0" anchor="ctr" anchorCtr="0"/>
          <a:lstStyle>
            <a:defPPr>
              <a:defRPr lang="it-IT"/>
            </a:defPPr>
            <a:lvl1pPr marL="0" algn="l" defTabSz="914400" rtl="0" eaLnBrk="1" latinLnBrk="0" hangingPunct="1">
              <a:defRPr sz="800" kern="1200">
                <a:solidFill>
                  <a:schemeClr val="tx1">
                    <a:tint val="7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it-IT" sz="700" dirty="0"/>
              <a:t>Salerno, 26.02.2024</a:t>
            </a:r>
          </a:p>
        </p:txBody>
      </p:sp>
      <p:sp>
        <p:nvSpPr>
          <p:cNvPr id="5" name="Titolo 1">
            <a:extLst>
              <a:ext uri="{FF2B5EF4-FFF2-40B4-BE49-F238E27FC236}">
                <a16:creationId xmlns:a16="http://schemas.microsoft.com/office/drawing/2014/main" id="{2C35C705-8EBC-5BB5-2118-A0509C35E37E}"/>
              </a:ext>
            </a:extLst>
          </p:cNvPr>
          <p:cNvSpPr>
            <a:spLocks noGrp="1"/>
          </p:cNvSpPr>
          <p:nvPr>
            <p:ph type="title"/>
          </p:nvPr>
        </p:nvSpPr>
        <p:spPr>
          <a:xfrm>
            <a:off x="251521" y="274639"/>
            <a:ext cx="8641654" cy="1143000"/>
          </a:xfrm>
        </p:spPr>
        <p:txBody>
          <a:bodyPr>
            <a:normAutofit/>
          </a:bodyPr>
          <a:lstStyle>
            <a:lvl1pPr algn="l">
              <a:defRPr sz="3200" b="1">
                <a:solidFill>
                  <a:schemeClr val="accent6">
                    <a:lumMod val="75000"/>
                  </a:schemeClr>
                </a:solidFill>
              </a:defRPr>
            </a:lvl1pPr>
          </a:lstStyle>
          <a:p>
            <a:r>
              <a:rPr lang="it-IT" dirty="0"/>
              <a:t>Fare clic per modificare lo stile del titolo</a:t>
            </a:r>
          </a:p>
        </p:txBody>
      </p:sp>
    </p:spTree>
    <p:extLst>
      <p:ext uri="{BB962C8B-B14F-4D97-AF65-F5344CB8AC3E}">
        <p14:creationId xmlns:p14="http://schemas.microsoft.com/office/powerpoint/2010/main" val="226754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6"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6"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 name="Segnaposto data 3"/>
          <p:cNvSpPr>
            <a:spLocks noGrp="1"/>
          </p:cNvSpPr>
          <p:nvPr>
            <p:ph type="dt" sz="half" idx="10"/>
          </p:nvPr>
        </p:nvSpPr>
        <p:spPr>
          <a:xfrm>
            <a:off x="7850365" y="6450394"/>
            <a:ext cx="684000" cy="252000"/>
          </a:xfrm>
        </p:spPr>
        <p:txBody>
          <a:bodyPr lIns="0" tIns="0" rIns="0" bIns="0"/>
          <a:lstStyle>
            <a:lvl1pPr algn="l">
              <a:defRPr sz="800">
                <a:latin typeface="Century Gothic" panose="020B0502020202020204" pitchFamily="34" charset="0"/>
              </a:defRPr>
            </a:lvl1pPr>
          </a:lstStyle>
          <a:p>
            <a:r>
              <a:rPr lang="it-IT"/>
              <a:t>16.02.2024</a:t>
            </a:r>
            <a:endParaRPr lang="it-IT" dirty="0"/>
          </a:p>
        </p:txBody>
      </p:sp>
      <p:sp>
        <p:nvSpPr>
          <p:cNvPr id="11" name="Segnaposto piè di pagina 4"/>
          <p:cNvSpPr>
            <a:spLocks noGrp="1"/>
          </p:cNvSpPr>
          <p:nvPr>
            <p:ph type="ftr" sz="quarter" idx="11"/>
          </p:nvPr>
        </p:nvSpPr>
        <p:spPr>
          <a:xfrm>
            <a:off x="251520" y="6450394"/>
            <a:ext cx="4056732" cy="252000"/>
          </a:xfrm>
        </p:spPr>
        <p:txBody>
          <a:bodyPr lIns="0" tIns="0" rIns="0" bIns="0" anchor="ctr" anchorCtr="0"/>
          <a:lstStyle>
            <a:lvl1pPr algn="l">
              <a:defRPr sz="800">
                <a:latin typeface="Century Gothic" panose="020B0502020202020204" pitchFamily="34" charset="0"/>
              </a:defRPr>
            </a:lvl1pPr>
          </a:lstStyle>
          <a:p>
            <a:r>
              <a:rPr lang="it-IT"/>
              <a:t>Evoluzione dei servizi di consultazione ed aggiornamento del CT e del CF</a:t>
            </a:r>
            <a:endParaRPr lang="it-IT" dirty="0"/>
          </a:p>
        </p:txBody>
      </p:sp>
      <p:sp>
        <p:nvSpPr>
          <p:cNvPr id="12" name="Segnaposto numero diapositiva 5"/>
          <p:cNvSpPr>
            <a:spLocks noGrp="1"/>
          </p:cNvSpPr>
          <p:nvPr>
            <p:ph type="sldNum" sz="quarter" idx="12"/>
          </p:nvPr>
        </p:nvSpPr>
        <p:spPr>
          <a:xfrm>
            <a:off x="8565395" y="6450394"/>
            <a:ext cx="327085" cy="252000"/>
          </a:xfrm>
        </p:spPr>
        <p:txBody>
          <a:bodyPr lIns="0" tIns="0" rIns="0" bIns="0" anchor="ctr" anchorCtr="0"/>
          <a:lstStyle>
            <a:lvl1pPr algn="ctr">
              <a:defRPr sz="800">
                <a:latin typeface="Century Gothic" panose="020B0502020202020204" pitchFamily="34" charset="0"/>
              </a:defRPr>
            </a:lvl1pPr>
          </a:lstStyle>
          <a:p>
            <a:fld id="{A8CBF5B2-028F-4E29-A8FB-D914875C6F2F}" type="slidenum">
              <a:rPr lang="it-IT" smtClean="0"/>
              <a:pPr/>
              <a:t>‹N›</a:t>
            </a:fld>
            <a:endParaRPr lang="it-IT" dirty="0"/>
          </a:p>
        </p:txBody>
      </p:sp>
      <p:pic>
        <p:nvPicPr>
          <p:cNvPr id="13" name="Picture 2" descr="http://www.targatocn.it/fileadmin/archivio/targatocn/old/A/agenzia%20entrate%20ook.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4355976" y="6384566"/>
            <a:ext cx="420796" cy="368853"/>
          </a:xfrm>
          <a:prstGeom prst="rect">
            <a:avLst/>
          </a:prstGeom>
          <a:noFill/>
          <a:extLst>
            <a:ext uri="{909E8E84-426E-40DD-AFC4-6F175D3DCCD1}">
              <a14:hiddenFill xmlns:a14="http://schemas.microsoft.com/office/drawing/2010/main">
                <a:solidFill>
                  <a:srgbClr val="FFFFFF"/>
                </a:solidFill>
              </a14:hiddenFill>
            </a:ext>
          </a:extLst>
        </p:spPr>
      </p:pic>
      <p:sp>
        <p:nvSpPr>
          <p:cNvPr id="14" name="Line 9"/>
          <p:cNvSpPr>
            <a:spLocks noChangeShapeType="1"/>
          </p:cNvSpPr>
          <p:nvPr userDrawn="1"/>
        </p:nvSpPr>
        <p:spPr bwMode="auto">
          <a:xfrm>
            <a:off x="98833" y="6425189"/>
            <a:ext cx="4284000" cy="2"/>
          </a:xfrm>
          <a:prstGeom prst="line">
            <a:avLst/>
          </a:prstGeom>
          <a:noFill/>
          <a:ln w="28575">
            <a:solidFill>
              <a:srgbClr val="E3600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5" name="Line 11"/>
          <p:cNvSpPr>
            <a:spLocks noChangeShapeType="1"/>
          </p:cNvSpPr>
          <p:nvPr userDrawn="1"/>
        </p:nvSpPr>
        <p:spPr bwMode="auto">
          <a:xfrm flipV="1">
            <a:off x="4794516" y="6720217"/>
            <a:ext cx="4212000" cy="0"/>
          </a:xfrm>
          <a:prstGeom prst="line">
            <a:avLst/>
          </a:prstGeom>
          <a:noFill/>
          <a:ln w="28575">
            <a:solidFill>
              <a:srgbClr val="073C6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 name="Segnaposto piè di pagina 4"/>
          <p:cNvSpPr txBox="1">
            <a:spLocks/>
          </p:cNvSpPr>
          <p:nvPr userDrawn="1"/>
        </p:nvSpPr>
        <p:spPr>
          <a:xfrm>
            <a:off x="4824496" y="6450394"/>
            <a:ext cx="3815984" cy="252000"/>
          </a:xfrm>
          <a:prstGeom prst="rect">
            <a:avLst/>
          </a:prstGeom>
        </p:spPr>
        <p:txBody>
          <a:bodyPr vert="horz" lIns="0" tIns="0" rIns="0" bIns="0" rtlCol="0" anchor="ctr" anchorCtr="0"/>
          <a:lstStyle>
            <a:defPPr>
              <a:defRPr lang="it-IT"/>
            </a:defPPr>
            <a:lvl1pPr marL="0" algn="l" defTabSz="914400" rtl="0" eaLnBrk="1" latinLnBrk="0" hangingPunct="1">
              <a:defRPr sz="800" kern="1200">
                <a:solidFill>
                  <a:schemeClr val="tx1">
                    <a:tint val="7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it-IT" sz="700" dirty="0"/>
              <a:t>Salerno, 26.02.2024</a:t>
            </a:r>
          </a:p>
        </p:txBody>
      </p:sp>
    </p:spTree>
    <p:extLst>
      <p:ext uri="{BB962C8B-B14F-4D97-AF65-F5344CB8AC3E}">
        <p14:creationId xmlns:p14="http://schemas.microsoft.com/office/powerpoint/2010/main" val="271616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6" name="Segnaposto data 3"/>
          <p:cNvSpPr>
            <a:spLocks noGrp="1"/>
          </p:cNvSpPr>
          <p:nvPr>
            <p:ph type="dt" sz="half" idx="10"/>
          </p:nvPr>
        </p:nvSpPr>
        <p:spPr>
          <a:xfrm>
            <a:off x="7850365" y="6450394"/>
            <a:ext cx="684000" cy="252000"/>
          </a:xfrm>
        </p:spPr>
        <p:txBody>
          <a:bodyPr lIns="0" tIns="0" rIns="0" bIns="0"/>
          <a:lstStyle>
            <a:lvl1pPr algn="l">
              <a:defRPr sz="800">
                <a:latin typeface="Century Gothic" panose="020B0502020202020204" pitchFamily="34" charset="0"/>
              </a:defRPr>
            </a:lvl1pPr>
          </a:lstStyle>
          <a:p>
            <a:r>
              <a:rPr lang="it-IT"/>
              <a:t>16.02.2024</a:t>
            </a:r>
            <a:endParaRPr lang="it-IT" dirty="0"/>
          </a:p>
        </p:txBody>
      </p:sp>
      <p:sp>
        <p:nvSpPr>
          <p:cNvPr id="7" name="Segnaposto piè di pagina 4"/>
          <p:cNvSpPr>
            <a:spLocks noGrp="1"/>
          </p:cNvSpPr>
          <p:nvPr>
            <p:ph type="ftr" sz="quarter" idx="11"/>
          </p:nvPr>
        </p:nvSpPr>
        <p:spPr>
          <a:xfrm>
            <a:off x="251520" y="6450394"/>
            <a:ext cx="4056732" cy="252000"/>
          </a:xfrm>
        </p:spPr>
        <p:txBody>
          <a:bodyPr lIns="0" tIns="0" rIns="0" bIns="0" anchor="ctr" anchorCtr="0"/>
          <a:lstStyle>
            <a:lvl1pPr algn="l">
              <a:defRPr sz="800">
                <a:latin typeface="Century Gothic" panose="020B0502020202020204" pitchFamily="34" charset="0"/>
              </a:defRPr>
            </a:lvl1pPr>
          </a:lstStyle>
          <a:p>
            <a:r>
              <a:rPr lang="it-IT"/>
              <a:t>Evoluzione dei servizi di consultazione ed aggiornamento del CT e del CF</a:t>
            </a:r>
            <a:endParaRPr lang="it-IT" dirty="0"/>
          </a:p>
        </p:txBody>
      </p:sp>
      <p:sp>
        <p:nvSpPr>
          <p:cNvPr id="8" name="Segnaposto numero diapositiva 5"/>
          <p:cNvSpPr>
            <a:spLocks noGrp="1"/>
          </p:cNvSpPr>
          <p:nvPr>
            <p:ph type="sldNum" sz="quarter" idx="12"/>
          </p:nvPr>
        </p:nvSpPr>
        <p:spPr>
          <a:xfrm>
            <a:off x="8565395" y="6450394"/>
            <a:ext cx="327085" cy="252000"/>
          </a:xfrm>
        </p:spPr>
        <p:txBody>
          <a:bodyPr lIns="0" tIns="0" rIns="0" bIns="0" anchor="ctr" anchorCtr="0"/>
          <a:lstStyle>
            <a:lvl1pPr algn="ctr">
              <a:defRPr sz="800">
                <a:latin typeface="Century Gothic" panose="020B0502020202020204" pitchFamily="34" charset="0"/>
              </a:defRPr>
            </a:lvl1pPr>
          </a:lstStyle>
          <a:p>
            <a:fld id="{A8CBF5B2-028F-4E29-A8FB-D914875C6F2F}" type="slidenum">
              <a:rPr lang="it-IT" smtClean="0"/>
              <a:pPr/>
              <a:t>‹N›</a:t>
            </a:fld>
            <a:endParaRPr lang="it-IT" dirty="0"/>
          </a:p>
        </p:txBody>
      </p:sp>
      <p:pic>
        <p:nvPicPr>
          <p:cNvPr id="9" name="Picture 2" descr="http://www.targatocn.it/fileadmin/archivio/targatocn/old/A/agenzia%20entrate%20ook.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4355976" y="6384566"/>
            <a:ext cx="420796" cy="368853"/>
          </a:xfrm>
          <a:prstGeom prst="rect">
            <a:avLst/>
          </a:prstGeom>
          <a:noFill/>
          <a:extLst>
            <a:ext uri="{909E8E84-426E-40DD-AFC4-6F175D3DCCD1}">
              <a14:hiddenFill xmlns:a14="http://schemas.microsoft.com/office/drawing/2010/main">
                <a:solidFill>
                  <a:srgbClr val="FFFFFF"/>
                </a:solidFill>
              </a14:hiddenFill>
            </a:ext>
          </a:extLst>
        </p:spPr>
      </p:pic>
      <p:sp>
        <p:nvSpPr>
          <p:cNvPr id="10" name="Line 9"/>
          <p:cNvSpPr>
            <a:spLocks noChangeShapeType="1"/>
          </p:cNvSpPr>
          <p:nvPr userDrawn="1"/>
        </p:nvSpPr>
        <p:spPr bwMode="auto">
          <a:xfrm>
            <a:off x="98833" y="6425189"/>
            <a:ext cx="4284000" cy="2"/>
          </a:xfrm>
          <a:prstGeom prst="line">
            <a:avLst/>
          </a:prstGeom>
          <a:noFill/>
          <a:ln w="28575">
            <a:solidFill>
              <a:srgbClr val="E3600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 name="Line 11"/>
          <p:cNvSpPr>
            <a:spLocks noChangeShapeType="1"/>
          </p:cNvSpPr>
          <p:nvPr userDrawn="1"/>
        </p:nvSpPr>
        <p:spPr bwMode="auto">
          <a:xfrm flipV="1">
            <a:off x="4794516" y="6720217"/>
            <a:ext cx="4212000" cy="0"/>
          </a:xfrm>
          <a:prstGeom prst="line">
            <a:avLst/>
          </a:prstGeom>
          <a:noFill/>
          <a:ln w="28575">
            <a:solidFill>
              <a:srgbClr val="073C6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 name="Segnaposto piè di pagina 4"/>
          <p:cNvSpPr txBox="1">
            <a:spLocks/>
          </p:cNvSpPr>
          <p:nvPr userDrawn="1"/>
        </p:nvSpPr>
        <p:spPr>
          <a:xfrm>
            <a:off x="4824496" y="6450394"/>
            <a:ext cx="3815984" cy="252000"/>
          </a:xfrm>
          <a:prstGeom prst="rect">
            <a:avLst/>
          </a:prstGeom>
        </p:spPr>
        <p:txBody>
          <a:bodyPr vert="horz" lIns="0" tIns="0" rIns="0" bIns="0" rtlCol="0" anchor="ctr" anchorCtr="0"/>
          <a:lstStyle>
            <a:defPPr>
              <a:defRPr lang="it-IT"/>
            </a:defPPr>
            <a:lvl1pPr marL="0" algn="l" defTabSz="914400" rtl="0" eaLnBrk="1" latinLnBrk="0" hangingPunct="1">
              <a:defRPr sz="800" kern="1200">
                <a:solidFill>
                  <a:schemeClr val="tx1">
                    <a:tint val="7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it-IT" sz="700" dirty="0"/>
              <a:t>Salerno, 26.02.2024</a:t>
            </a:r>
          </a:p>
        </p:txBody>
      </p:sp>
      <p:sp>
        <p:nvSpPr>
          <p:cNvPr id="3" name="Titolo 1">
            <a:extLst>
              <a:ext uri="{FF2B5EF4-FFF2-40B4-BE49-F238E27FC236}">
                <a16:creationId xmlns:a16="http://schemas.microsoft.com/office/drawing/2014/main" id="{CD1D27CC-F5A0-EE24-708E-EC351876FF49}"/>
              </a:ext>
            </a:extLst>
          </p:cNvPr>
          <p:cNvSpPr>
            <a:spLocks noGrp="1"/>
          </p:cNvSpPr>
          <p:nvPr>
            <p:ph type="title"/>
          </p:nvPr>
        </p:nvSpPr>
        <p:spPr>
          <a:xfrm>
            <a:off x="251521" y="274639"/>
            <a:ext cx="8641654" cy="1143000"/>
          </a:xfrm>
        </p:spPr>
        <p:txBody>
          <a:bodyPr>
            <a:normAutofit/>
          </a:bodyPr>
          <a:lstStyle>
            <a:lvl1pPr algn="l">
              <a:defRPr sz="2800" b="1">
                <a:solidFill>
                  <a:schemeClr val="accent6">
                    <a:lumMod val="75000"/>
                  </a:schemeClr>
                </a:solidFill>
              </a:defRPr>
            </a:lvl1pPr>
          </a:lstStyle>
          <a:p>
            <a:r>
              <a:rPr lang="it-IT" dirty="0"/>
              <a:t>Fare clic per modificare lo stile del titolo</a:t>
            </a:r>
          </a:p>
        </p:txBody>
      </p:sp>
    </p:spTree>
    <p:extLst>
      <p:ext uri="{BB962C8B-B14F-4D97-AF65-F5344CB8AC3E}">
        <p14:creationId xmlns:p14="http://schemas.microsoft.com/office/powerpoint/2010/main" val="376583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5" name="Segnaposto data 3"/>
          <p:cNvSpPr>
            <a:spLocks noGrp="1"/>
          </p:cNvSpPr>
          <p:nvPr>
            <p:ph type="dt" sz="half" idx="10"/>
          </p:nvPr>
        </p:nvSpPr>
        <p:spPr>
          <a:xfrm>
            <a:off x="7850365" y="6450394"/>
            <a:ext cx="684000" cy="252000"/>
          </a:xfrm>
        </p:spPr>
        <p:txBody>
          <a:bodyPr lIns="0" tIns="0" rIns="0" bIns="0"/>
          <a:lstStyle>
            <a:lvl1pPr algn="l">
              <a:defRPr sz="800">
                <a:latin typeface="Century Gothic" panose="020B0502020202020204" pitchFamily="34" charset="0"/>
              </a:defRPr>
            </a:lvl1pPr>
          </a:lstStyle>
          <a:p>
            <a:r>
              <a:rPr lang="it-IT"/>
              <a:t>16.02.2024</a:t>
            </a:r>
            <a:endParaRPr lang="it-IT" dirty="0"/>
          </a:p>
        </p:txBody>
      </p:sp>
      <p:sp>
        <p:nvSpPr>
          <p:cNvPr id="6" name="Segnaposto piè di pagina 4"/>
          <p:cNvSpPr>
            <a:spLocks noGrp="1"/>
          </p:cNvSpPr>
          <p:nvPr>
            <p:ph type="ftr" sz="quarter" idx="11"/>
          </p:nvPr>
        </p:nvSpPr>
        <p:spPr>
          <a:xfrm>
            <a:off x="251520" y="6450394"/>
            <a:ext cx="4056732" cy="252000"/>
          </a:xfrm>
        </p:spPr>
        <p:txBody>
          <a:bodyPr lIns="0" tIns="0" rIns="0" bIns="0" anchor="ctr" anchorCtr="0"/>
          <a:lstStyle>
            <a:lvl1pPr algn="l">
              <a:defRPr sz="800">
                <a:latin typeface="Century Gothic" panose="020B0502020202020204" pitchFamily="34" charset="0"/>
              </a:defRPr>
            </a:lvl1pPr>
          </a:lstStyle>
          <a:p>
            <a:r>
              <a:rPr lang="it-IT"/>
              <a:t>Evoluzione dei servizi di consultazione ed aggiornamento del CT e del CF</a:t>
            </a:r>
            <a:endParaRPr lang="it-IT" dirty="0"/>
          </a:p>
        </p:txBody>
      </p:sp>
      <p:sp>
        <p:nvSpPr>
          <p:cNvPr id="7" name="Segnaposto numero diapositiva 5"/>
          <p:cNvSpPr>
            <a:spLocks noGrp="1"/>
          </p:cNvSpPr>
          <p:nvPr>
            <p:ph type="sldNum" sz="quarter" idx="12"/>
          </p:nvPr>
        </p:nvSpPr>
        <p:spPr>
          <a:xfrm>
            <a:off x="8565395" y="6450394"/>
            <a:ext cx="327085" cy="252000"/>
          </a:xfrm>
        </p:spPr>
        <p:txBody>
          <a:bodyPr lIns="0" tIns="0" rIns="0" bIns="0" anchor="ctr" anchorCtr="0"/>
          <a:lstStyle>
            <a:lvl1pPr algn="ctr">
              <a:defRPr sz="800">
                <a:latin typeface="Century Gothic" panose="020B0502020202020204" pitchFamily="34" charset="0"/>
              </a:defRPr>
            </a:lvl1pPr>
          </a:lstStyle>
          <a:p>
            <a:fld id="{A8CBF5B2-028F-4E29-A8FB-D914875C6F2F}" type="slidenum">
              <a:rPr lang="it-IT" smtClean="0"/>
              <a:pPr/>
              <a:t>‹N›</a:t>
            </a:fld>
            <a:endParaRPr lang="it-IT" dirty="0"/>
          </a:p>
        </p:txBody>
      </p:sp>
      <p:pic>
        <p:nvPicPr>
          <p:cNvPr id="8" name="Picture 2" descr="http://www.targatocn.it/fileadmin/archivio/targatocn/old/A/agenzia%20entrate%20ook.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4355976" y="6384566"/>
            <a:ext cx="420796" cy="368853"/>
          </a:xfrm>
          <a:prstGeom prst="rect">
            <a:avLst/>
          </a:prstGeom>
          <a:noFill/>
          <a:extLst>
            <a:ext uri="{909E8E84-426E-40DD-AFC4-6F175D3DCCD1}">
              <a14:hiddenFill xmlns:a14="http://schemas.microsoft.com/office/drawing/2010/main">
                <a:solidFill>
                  <a:srgbClr val="FFFFFF"/>
                </a:solidFill>
              </a14:hiddenFill>
            </a:ext>
          </a:extLst>
        </p:spPr>
      </p:pic>
      <p:sp>
        <p:nvSpPr>
          <p:cNvPr id="9" name="Line 9"/>
          <p:cNvSpPr>
            <a:spLocks noChangeShapeType="1"/>
          </p:cNvSpPr>
          <p:nvPr userDrawn="1"/>
        </p:nvSpPr>
        <p:spPr bwMode="auto">
          <a:xfrm>
            <a:off x="98833" y="6425189"/>
            <a:ext cx="4284000" cy="2"/>
          </a:xfrm>
          <a:prstGeom prst="line">
            <a:avLst/>
          </a:prstGeom>
          <a:noFill/>
          <a:ln w="28575">
            <a:solidFill>
              <a:srgbClr val="E3600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 name="Line 11"/>
          <p:cNvSpPr>
            <a:spLocks noChangeShapeType="1"/>
          </p:cNvSpPr>
          <p:nvPr userDrawn="1"/>
        </p:nvSpPr>
        <p:spPr bwMode="auto">
          <a:xfrm flipV="1">
            <a:off x="4794516" y="6720217"/>
            <a:ext cx="4212000" cy="0"/>
          </a:xfrm>
          <a:prstGeom prst="line">
            <a:avLst/>
          </a:prstGeom>
          <a:noFill/>
          <a:ln w="28575">
            <a:solidFill>
              <a:srgbClr val="073C6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 name="Segnaposto piè di pagina 4"/>
          <p:cNvSpPr txBox="1">
            <a:spLocks/>
          </p:cNvSpPr>
          <p:nvPr userDrawn="1"/>
        </p:nvSpPr>
        <p:spPr>
          <a:xfrm>
            <a:off x="4824496" y="6450394"/>
            <a:ext cx="3815984" cy="252000"/>
          </a:xfrm>
          <a:prstGeom prst="rect">
            <a:avLst/>
          </a:prstGeom>
        </p:spPr>
        <p:txBody>
          <a:bodyPr vert="horz" lIns="0" tIns="0" rIns="0" bIns="0" rtlCol="0" anchor="ctr" anchorCtr="0"/>
          <a:lstStyle>
            <a:defPPr>
              <a:defRPr lang="it-IT"/>
            </a:defPPr>
            <a:lvl1pPr marL="0" algn="l" defTabSz="914400" rtl="0" eaLnBrk="1" latinLnBrk="0" hangingPunct="1">
              <a:defRPr sz="800" kern="1200">
                <a:solidFill>
                  <a:schemeClr val="tx1">
                    <a:tint val="7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it-IT" sz="700" dirty="0"/>
              <a:t>Salerno, 26.02.2024</a:t>
            </a:r>
          </a:p>
        </p:txBody>
      </p:sp>
    </p:spTree>
    <p:extLst>
      <p:ext uri="{BB962C8B-B14F-4D97-AF65-F5344CB8AC3E}">
        <p14:creationId xmlns:p14="http://schemas.microsoft.com/office/powerpoint/2010/main" val="48302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3"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3"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8" name="Segnaposto data 3"/>
          <p:cNvSpPr>
            <a:spLocks noGrp="1"/>
          </p:cNvSpPr>
          <p:nvPr>
            <p:ph type="dt" sz="half" idx="10"/>
          </p:nvPr>
        </p:nvSpPr>
        <p:spPr>
          <a:xfrm>
            <a:off x="7850365" y="6450394"/>
            <a:ext cx="684000" cy="252000"/>
          </a:xfrm>
        </p:spPr>
        <p:txBody>
          <a:bodyPr lIns="0" tIns="0" rIns="0" bIns="0"/>
          <a:lstStyle>
            <a:lvl1pPr algn="l">
              <a:defRPr sz="800">
                <a:latin typeface="Century Gothic" panose="020B0502020202020204" pitchFamily="34" charset="0"/>
              </a:defRPr>
            </a:lvl1pPr>
          </a:lstStyle>
          <a:p>
            <a:r>
              <a:rPr lang="it-IT"/>
              <a:t>16.02.2024</a:t>
            </a:r>
            <a:endParaRPr lang="it-IT" dirty="0"/>
          </a:p>
        </p:txBody>
      </p:sp>
      <p:sp>
        <p:nvSpPr>
          <p:cNvPr id="9" name="Segnaposto piè di pagina 4"/>
          <p:cNvSpPr>
            <a:spLocks noGrp="1"/>
          </p:cNvSpPr>
          <p:nvPr>
            <p:ph type="ftr" sz="quarter" idx="11"/>
          </p:nvPr>
        </p:nvSpPr>
        <p:spPr>
          <a:xfrm>
            <a:off x="251520" y="6450394"/>
            <a:ext cx="4056732" cy="252000"/>
          </a:xfrm>
        </p:spPr>
        <p:txBody>
          <a:bodyPr lIns="0" tIns="0" rIns="0" bIns="0" anchor="ctr" anchorCtr="0"/>
          <a:lstStyle>
            <a:lvl1pPr algn="l">
              <a:defRPr sz="800">
                <a:latin typeface="Century Gothic" panose="020B0502020202020204" pitchFamily="34" charset="0"/>
              </a:defRPr>
            </a:lvl1pPr>
          </a:lstStyle>
          <a:p>
            <a:r>
              <a:rPr lang="it-IT"/>
              <a:t>Evoluzione dei servizi di consultazione ed aggiornamento del CT e del CF</a:t>
            </a:r>
            <a:endParaRPr lang="it-IT" dirty="0"/>
          </a:p>
        </p:txBody>
      </p:sp>
      <p:sp>
        <p:nvSpPr>
          <p:cNvPr id="10" name="Segnaposto numero diapositiva 5"/>
          <p:cNvSpPr>
            <a:spLocks noGrp="1"/>
          </p:cNvSpPr>
          <p:nvPr>
            <p:ph type="sldNum" sz="quarter" idx="12"/>
          </p:nvPr>
        </p:nvSpPr>
        <p:spPr>
          <a:xfrm>
            <a:off x="8565395" y="6450394"/>
            <a:ext cx="327085" cy="252000"/>
          </a:xfrm>
        </p:spPr>
        <p:txBody>
          <a:bodyPr lIns="0" tIns="0" rIns="0" bIns="0" anchor="ctr" anchorCtr="0"/>
          <a:lstStyle>
            <a:lvl1pPr algn="ctr">
              <a:defRPr sz="800">
                <a:latin typeface="Century Gothic" panose="020B0502020202020204" pitchFamily="34" charset="0"/>
              </a:defRPr>
            </a:lvl1pPr>
          </a:lstStyle>
          <a:p>
            <a:fld id="{A8CBF5B2-028F-4E29-A8FB-D914875C6F2F}" type="slidenum">
              <a:rPr lang="it-IT" smtClean="0"/>
              <a:pPr/>
              <a:t>‹N›</a:t>
            </a:fld>
            <a:endParaRPr lang="it-IT" dirty="0"/>
          </a:p>
        </p:txBody>
      </p:sp>
      <p:pic>
        <p:nvPicPr>
          <p:cNvPr id="11" name="Picture 2" descr="http://www.targatocn.it/fileadmin/archivio/targatocn/old/A/agenzia%20entrate%20ook.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4355976" y="6384566"/>
            <a:ext cx="420796" cy="368853"/>
          </a:xfrm>
          <a:prstGeom prst="rect">
            <a:avLst/>
          </a:prstGeom>
          <a:noFill/>
          <a:extLst>
            <a:ext uri="{909E8E84-426E-40DD-AFC4-6F175D3DCCD1}">
              <a14:hiddenFill xmlns:a14="http://schemas.microsoft.com/office/drawing/2010/main">
                <a:solidFill>
                  <a:srgbClr val="FFFFFF"/>
                </a:solidFill>
              </a14:hiddenFill>
            </a:ext>
          </a:extLst>
        </p:spPr>
      </p:pic>
      <p:sp>
        <p:nvSpPr>
          <p:cNvPr id="12" name="Line 9"/>
          <p:cNvSpPr>
            <a:spLocks noChangeShapeType="1"/>
          </p:cNvSpPr>
          <p:nvPr userDrawn="1"/>
        </p:nvSpPr>
        <p:spPr bwMode="auto">
          <a:xfrm>
            <a:off x="98833" y="6425189"/>
            <a:ext cx="4284000" cy="2"/>
          </a:xfrm>
          <a:prstGeom prst="line">
            <a:avLst/>
          </a:prstGeom>
          <a:noFill/>
          <a:ln w="28575">
            <a:solidFill>
              <a:srgbClr val="E3600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 name="Line 11"/>
          <p:cNvSpPr>
            <a:spLocks noChangeShapeType="1"/>
          </p:cNvSpPr>
          <p:nvPr userDrawn="1"/>
        </p:nvSpPr>
        <p:spPr bwMode="auto">
          <a:xfrm flipV="1">
            <a:off x="4794516" y="6720217"/>
            <a:ext cx="4212000" cy="0"/>
          </a:xfrm>
          <a:prstGeom prst="line">
            <a:avLst/>
          </a:prstGeom>
          <a:noFill/>
          <a:ln w="28575">
            <a:solidFill>
              <a:srgbClr val="073C6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 name="Segnaposto piè di pagina 4"/>
          <p:cNvSpPr txBox="1">
            <a:spLocks/>
          </p:cNvSpPr>
          <p:nvPr userDrawn="1"/>
        </p:nvSpPr>
        <p:spPr>
          <a:xfrm>
            <a:off x="4824496" y="6450394"/>
            <a:ext cx="3815984" cy="252000"/>
          </a:xfrm>
          <a:prstGeom prst="rect">
            <a:avLst/>
          </a:prstGeom>
        </p:spPr>
        <p:txBody>
          <a:bodyPr vert="horz" lIns="0" tIns="0" rIns="0" bIns="0" rtlCol="0" anchor="ctr" anchorCtr="0"/>
          <a:lstStyle>
            <a:defPPr>
              <a:defRPr lang="it-IT"/>
            </a:defPPr>
            <a:lvl1pPr marL="0" algn="l" defTabSz="914400" rtl="0" eaLnBrk="1" latinLnBrk="0" hangingPunct="1">
              <a:defRPr sz="800" kern="1200">
                <a:solidFill>
                  <a:schemeClr val="tx1">
                    <a:tint val="7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it-IT" sz="700" dirty="0"/>
              <a:t>Salerno, 26.02.2024</a:t>
            </a:r>
          </a:p>
        </p:txBody>
      </p:sp>
    </p:spTree>
    <p:extLst>
      <p:ext uri="{BB962C8B-B14F-4D97-AF65-F5344CB8AC3E}">
        <p14:creationId xmlns:p14="http://schemas.microsoft.com/office/powerpoint/2010/main" val="188753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92"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92"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8" name="Segnaposto data 3"/>
          <p:cNvSpPr>
            <a:spLocks noGrp="1"/>
          </p:cNvSpPr>
          <p:nvPr>
            <p:ph type="dt" sz="half" idx="10"/>
          </p:nvPr>
        </p:nvSpPr>
        <p:spPr>
          <a:xfrm>
            <a:off x="7850365" y="6450394"/>
            <a:ext cx="684000" cy="252000"/>
          </a:xfrm>
        </p:spPr>
        <p:txBody>
          <a:bodyPr lIns="0" tIns="0" rIns="0" bIns="0"/>
          <a:lstStyle>
            <a:lvl1pPr algn="l">
              <a:defRPr sz="800">
                <a:latin typeface="Century Gothic" panose="020B0502020202020204" pitchFamily="34" charset="0"/>
              </a:defRPr>
            </a:lvl1pPr>
          </a:lstStyle>
          <a:p>
            <a:r>
              <a:rPr lang="it-IT"/>
              <a:t>16.02.2024</a:t>
            </a:r>
            <a:endParaRPr lang="it-IT" dirty="0"/>
          </a:p>
        </p:txBody>
      </p:sp>
      <p:sp>
        <p:nvSpPr>
          <p:cNvPr id="9" name="Segnaposto piè di pagina 4"/>
          <p:cNvSpPr>
            <a:spLocks noGrp="1"/>
          </p:cNvSpPr>
          <p:nvPr>
            <p:ph type="ftr" sz="quarter" idx="11"/>
          </p:nvPr>
        </p:nvSpPr>
        <p:spPr>
          <a:xfrm>
            <a:off x="251520" y="6450394"/>
            <a:ext cx="4056732" cy="252000"/>
          </a:xfrm>
        </p:spPr>
        <p:txBody>
          <a:bodyPr lIns="0" tIns="0" rIns="0" bIns="0" anchor="ctr" anchorCtr="0"/>
          <a:lstStyle>
            <a:lvl1pPr algn="l">
              <a:defRPr sz="800">
                <a:latin typeface="Century Gothic" panose="020B0502020202020204" pitchFamily="34" charset="0"/>
              </a:defRPr>
            </a:lvl1pPr>
          </a:lstStyle>
          <a:p>
            <a:r>
              <a:rPr lang="it-IT"/>
              <a:t>Evoluzione dei servizi di consultazione ed aggiornamento del CT e del CF</a:t>
            </a:r>
            <a:endParaRPr lang="it-IT" dirty="0"/>
          </a:p>
        </p:txBody>
      </p:sp>
      <p:sp>
        <p:nvSpPr>
          <p:cNvPr id="10" name="Segnaposto numero diapositiva 5"/>
          <p:cNvSpPr>
            <a:spLocks noGrp="1"/>
          </p:cNvSpPr>
          <p:nvPr>
            <p:ph type="sldNum" sz="quarter" idx="12"/>
          </p:nvPr>
        </p:nvSpPr>
        <p:spPr>
          <a:xfrm>
            <a:off x="8565395" y="6450394"/>
            <a:ext cx="327085" cy="252000"/>
          </a:xfrm>
        </p:spPr>
        <p:txBody>
          <a:bodyPr lIns="0" tIns="0" rIns="0" bIns="0" anchor="ctr" anchorCtr="0"/>
          <a:lstStyle>
            <a:lvl1pPr algn="ctr">
              <a:defRPr sz="800">
                <a:latin typeface="Century Gothic" panose="020B0502020202020204" pitchFamily="34" charset="0"/>
              </a:defRPr>
            </a:lvl1pPr>
          </a:lstStyle>
          <a:p>
            <a:fld id="{A8CBF5B2-028F-4E29-A8FB-D914875C6F2F}" type="slidenum">
              <a:rPr lang="it-IT" smtClean="0"/>
              <a:pPr/>
              <a:t>‹N›</a:t>
            </a:fld>
            <a:endParaRPr lang="it-IT" dirty="0"/>
          </a:p>
        </p:txBody>
      </p:sp>
      <p:pic>
        <p:nvPicPr>
          <p:cNvPr id="11" name="Picture 2" descr="http://www.targatocn.it/fileadmin/archivio/targatocn/old/A/agenzia%20entrate%20ook.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4355976" y="6384566"/>
            <a:ext cx="420796" cy="368853"/>
          </a:xfrm>
          <a:prstGeom prst="rect">
            <a:avLst/>
          </a:prstGeom>
          <a:noFill/>
          <a:extLst>
            <a:ext uri="{909E8E84-426E-40DD-AFC4-6F175D3DCCD1}">
              <a14:hiddenFill xmlns:a14="http://schemas.microsoft.com/office/drawing/2010/main">
                <a:solidFill>
                  <a:srgbClr val="FFFFFF"/>
                </a:solidFill>
              </a14:hiddenFill>
            </a:ext>
          </a:extLst>
        </p:spPr>
      </p:pic>
      <p:sp>
        <p:nvSpPr>
          <p:cNvPr id="12" name="Line 9"/>
          <p:cNvSpPr>
            <a:spLocks noChangeShapeType="1"/>
          </p:cNvSpPr>
          <p:nvPr userDrawn="1"/>
        </p:nvSpPr>
        <p:spPr bwMode="auto">
          <a:xfrm>
            <a:off x="98833" y="6425189"/>
            <a:ext cx="4284000" cy="2"/>
          </a:xfrm>
          <a:prstGeom prst="line">
            <a:avLst/>
          </a:prstGeom>
          <a:noFill/>
          <a:ln w="28575">
            <a:solidFill>
              <a:srgbClr val="E3600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 name="Line 11"/>
          <p:cNvSpPr>
            <a:spLocks noChangeShapeType="1"/>
          </p:cNvSpPr>
          <p:nvPr userDrawn="1"/>
        </p:nvSpPr>
        <p:spPr bwMode="auto">
          <a:xfrm flipV="1">
            <a:off x="4794516" y="6720217"/>
            <a:ext cx="4212000" cy="0"/>
          </a:xfrm>
          <a:prstGeom prst="line">
            <a:avLst/>
          </a:prstGeom>
          <a:noFill/>
          <a:ln w="28575">
            <a:solidFill>
              <a:srgbClr val="073C6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 name="Segnaposto piè di pagina 4"/>
          <p:cNvSpPr txBox="1">
            <a:spLocks/>
          </p:cNvSpPr>
          <p:nvPr userDrawn="1"/>
        </p:nvSpPr>
        <p:spPr>
          <a:xfrm>
            <a:off x="4824496" y="6450394"/>
            <a:ext cx="3815984" cy="252000"/>
          </a:xfrm>
          <a:prstGeom prst="rect">
            <a:avLst/>
          </a:prstGeom>
        </p:spPr>
        <p:txBody>
          <a:bodyPr vert="horz" lIns="0" tIns="0" rIns="0" bIns="0" rtlCol="0" anchor="ctr" anchorCtr="0"/>
          <a:lstStyle>
            <a:defPPr>
              <a:defRPr lang="it-IT"/>
            </a:defPPr>
            <a:lvl1pPr marL="0" algn="l" defTabSz="914400" rtl="0" eaLnBrk="1" latinLnBrk="0" hangingPunct="1">
              <a:defRPr sz="800" kern="1200">
                <a:solidFill>
                  <a:schemeClr val="tx1">
                    <a:tint val="7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it-IT" sz="700" dirty="0"/>
              <a:t>Salerno, 26.02.2024</a:t>
            </a:r>
          </a:p>
        </p:txBody>
      </p:sp>
    </p:spTree>
    <p:extLst>
      <p:ext uri="{BB962C8B-B14F-4D97-AF65-F5344CB8AC3E}">
        <p14:creationId xmlns:p14="http://schemas.microsoft.com/office/powerpoint/2010/main" val="15828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a:t>16.02.2024</a:t>
            </a:r>
          </a:p>
        </p:txBody>
      </p:sp>
      <p:sp>
        <p:nvSpPr>
          <p:cNvPr id="5" name="Segnaposto piè di pagina 4"/>
          <p:cNvSpPr>
            <a:spLocks noGrp="1"/>
          </p:cNvSpPr>
          <p:nvPr>
            <p:ph type="ftr" sz="quarter" idx="3"/>
          </p:nvPr>
        </p:nvSpPr>
        <p:spPr>
          <a:xfrm>
            <a:off x="3124204"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Evoluzione dei servizi di consultazione ed aggiornamento del CT e del CF</a:t>
            </a:r>
          </a:p>
        </p:txBody>
      </p:sp>
      <p:sp>
        <p:nvSpPr>
          <p:cNvPr id="6" name="Segnaposto numero diapositiva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BF5B2-028F-4E29-A8FB-D914875C6F2F}" type="slidenum">
              <a:rPr lang="it-IT" smtClean="0"/>
              <a:t>‹N›</a:t>
            </a:fld>
            <a:endParaRPr lang="it-IT"/>
          </a:p>
        </p:txBody>
      </p:sp>
    </p:spTree>
    <p:extLst>
      <p:ext uri="{BB962C8B-B14F-4D97-AF65-F5344CB8AC3E}">
        <p14:creationId xmlns:p14="http://schemas.microsoft.com/office/powerpoint/2010/main" val="14537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4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data 3"/>
          <p:cNvSpPr>
            <a:spLocks noGrp="1"/>
          </p:cNvSpPr>
          <p:nvPr>
            <p:ph type="dt" sz="half" idx="2"/>
          </p:nvPr>
        </p:nvSpPr>
        <p:spPr>
          <a:xfrm>
            <a:off x="7850365" y="6450394"/>
            <a:ext cx="684000" cy="252000"/>
          </a:xfrm>
          <a:prstGeom prst="rect">
            <a:avLst/>
          </a:prstGeom>
        </p:spPr>
        <p:txBody>
          <a:bodyPr lIns="0" tIns="0" rIns="0" bIns="0"/>
          <a:lstStyle>
            <a:lvl1pPr algn="l">
              <a:defRPr sz="800">
                <a:latin typeface="Century Gothic" panose="020B0502020202020204" pitchFamily="34" charset="0"/>
              </a:defRPr>
            </a:lvl1pPr>
          </a:lstStyle>
          <a:p>
            <a:r>
              <a:rPr lang="it-IT"/>
              <a:t>16.02.2024</a:t>
            </a:r>
            <a:endParaRPr lang="it-IT" dirty="0"/>
          </a:p>
        </p:txBody>
      </p:sp>
      <p:sp>
        <p:nvSpPr>
          <p:cNvPr id="9" name="Segnaposto piè di pagina 4"/>
          <p:cNvSpPr>
            <a:spLocks noGrp="1"/>
          </p:cNvSpPr>
          <p:nvPr>
            <p:ph type="ftr" sz="quarter" idx="3"/>
          </p:nvPr>
        </p:nvSpPr>
        <p:spPr>
          <a:xfrm>
            <a:off x="251520" y="6450394"/>
            <a:ext cx="4056732" cy="252000"/>
          </a:xfrm>
          <a:prstGeom prst="rect">
            <a:avLst/>
          </a:prstGeom>
        </p:spPr>
        <p:txBody>
          <a:bodyPr lIns="0" tIns="0" rIns="0" bIns="0" anchor="ctr" anchorCtr="0"/>
          <a:lstStyle>
            <a:lvl1pPr algn="l">
              <a:defRPr sz="800">
                <a:latin typeface="Century Gothic" panose="020B0502020202020204" pitchFamily="34" charset="0"/>
              </a:defRPr>
            </a:lvl1pPr>
          </a:lstStyle>
          <a:p>
            <a:r>
              <a:rPr lang="it-IT"/>
              <a:t>Evoluzione dei servizi di consultazione ed aggiornamento del CT e del CF</a:t>
            </a:r>
            <a:endParaRPr lang="it-IT" dirty="0"/>
          </a:p>
        </p:txBody>
      </p:sp>
      <p:sp>
        <p:nvSpPr>
          <p:cNvPr id="10" name="Segnaposto numero diapositiva 5"/>
          <p:cNvSpPr>
            <a:spLocks noGrp="1"/>
          </p:cNvSpPr>
          <p:nvPr>
            <p:ph type="sldNum" sz="quarter" idx="4"/>
          </p:nvPr>
        </p:nvSpPr>
        <p:spPr>
          <a:xfrm>
            <a:off x="8565395" y="6450394"/>
            <a:ext cx="327085" cy="252000"/>
          </a:xfrm>
          <a:prstGeom prst="rect">
            <a:avLst/>
          </a:prstGeom>
        </p:spPr>
        <p:txBody>
          <a:bodyPr lIns="0" tIns="0" rIns="0" bIns="0" anchor="ctr" anchorCtr="0"/>
          <a:lstStyle>
            <a:lvl1pPr algn="ctr">
              <a:defRPr sz="800">
                <a:latin typeface="Century Gothic" panose="020B0502020202020204" pitchFamily="34" charset="0"/>
              </a:defRPr>
            </a:lvl1pPr>
          </a:lstStyle>
          <a:p>
            <a:fld id="{A8CBF5B2-028F-4E29-A8FB-D914875C6F2F}" type="slidenum">
              <a:rPr lang="it-IT" smtClean="0"/>
              <a:pPr/>
              <a:t>‹N›</a:t>
            </a:fld>
            <a:endParaRPr lang="it-IT" dirty="0"/>
          </a:p>
        </p:txBody>
      </p:sp>
      <p:pic>
        <p:nvPicPr>
          <p:cNvPr id="11" name="Picture 2" descr="http://www.targatocn.it/fileadmin/archivio/targatocn/old/A/agenzia%20entrate%20ook.jpg"/>
          <p:cNvPicPr>
            <a:picLocks noChangeAspect="1" noChangeArrowheads="1"/>
          </p:cNvPicPr>
          <p:nvPr userDrawn="1"/>
        </p:nvPicPr>
        <p:blipFill rotWithShape="1">
          <a:blip r:embed="rId12" cstate="print">
            <a:extLst>
              <a:ext uri="{28A0092B-C50C-407E-A947-70E740481C1C}">
                <a14:useLocalDpi xmlns:a14="http://schemas.microsoft.com/office/drawing/2010/main" val="0"/>
              </a:ext>
            </a:extLst>
          </a:blip>
          <a:srcRect/>
          <a:stretch/>
        </p:blipFill>
        <p:spPr bwMode="auto">
          <a:xfrm>
            <a:off x="4355976" y="6384566"/>
            <a:ext cx="420796" cy="368853"/>
          </a:xfrm>
          <a:prstGeom prst="rect">
            <a:avLst/>
          </a:prstGeom>
          <a:noFill/>
          <a:extLst>
            <a:ext uri="{909E8E84-426E-40DD-AFC4-6F175D3DCCD1}">
              <a14:hiddenFill xmlns:a14="http://schemas.microsoft.com/office/drawing/2010/main">
                <a:solidFill>
                  <a:srgbClr val="FFFFFF"/>
                </a:solidFill>
              </a14:hiddenFill>
            </a:ext>
          </a:extLst>
        </p:spPr>
      </p:pic>
      <p:sp>
        <p:nvSpPr>
          <p:cNvPr id="12" name="Line 9"/>
          <p:cNvSpPr>
            <a:spLocks noChangeShapeType="1"/>
          </p:cNvSpPr>
          <p:nvPr userDrawn="1"/>
        </p:nvSpPr>
        <p:spPr bwMode="auto">
          <a:xfrm>
            <a:off x="98833" y="6425189"/>
            <a:ext cx="4284000" cy="2"/>
          </a:xfrm>
          <a:prstGeom prst="line">
            <a:avLst/>
          </a:prstGeom>
          <a:noFill/>
          <a:ln w="28575">
            <a:solidFill>
              <a:srgbClr val="E3600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 name="Line 11"/>
          <p:cNvSpPr>
            <a:spLocks noChangeShapeType="1"/>
          </p:cNvSpPr>
          <p:nvPr userDrawn="1"/>
        </p:nvSpPr>
        <p:spPr bwMode="auto">
          <a:xfrm flipV="1">
            <a:off x="4794516" y="6720217"/>
            <a:ext cx="4212000" cy="0"/>
          </a:xfrm>
          <a:prstGeom prst="line">
            <a:avLst/>
          </a:prstGeom>
          <a:noFill/>
          <a:ln w="28575">
            <a:solidFill>
              <a:srgbClr val="073C6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 name="Segnaposto piè di pagina 4"/>
          <p:cNvSpPr txBox="1">
            <a:spLocks/>
          </p:cNvSpPr>
          <p:nvPr userDrawn="1"/>
        </p:nvSpPr>
        <p:spPr>
          <a:xfrm>
            <a:off x="4824496" y="6450394"/>
            <a:ext cx="3815984" cy="252000"/>
          </a:xfrm>
          <a:prstGeom prst="rect">
            <a:avLst/>
          </a:prstGeom>
        </p:spPr>
        <p:txBody>
          <a:bodyPr vert="horz" lIns="0" tIns="0" rIns="0" bIns="0" rtlCol="0" anchor="ctr" anchorCtr="0"/>
          <a:lstStyle>
            <a:defPPr>
              <a:defRPr lang="it-IT"/>
            </a:defPPr>
            <a:lvl1pPr marL="0" algn="l" defTabSz="914400" rtl="0" eaLnBrk="1" latinLnBrk="0" hangingPunct="1">
              <a:defRPr sz="800" kern="1200">
                <a:solidFill>
                  <a:schemeClr val="tx1">
                    <a:tint val="7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it-IT" sz="700" dirty="0"/>
              <a:t>Salerno, 26.02.2024</a:t>
            </a:r>
          </a:p>
        </p:txBody>
      </p:sp>
    </p:spTree>
    <p:extLst>
      <p:ext uri="{BB962C8B-B14F-4D97-AF65-F5344CB8AC3E}">
        <p14:creationId xmlns:p14="http://schemas.microsoft.com/office/powerpoint/2010/main" val="229497224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1.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6.xml"/><Relationship Id="rId6" Type="http://schemas.openxmlformats.org/officeDocument/2006/relationships/image" Target="../media/image53.jpeg"/><Relationship Id="rId5" Type="http://schemas.openxmlformats.org/officeDocument/2006/relationships/image" Target="../media/image52.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56.png"/><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75.svg"/><Relationship Id="rId5" Type="http://schemas.openxmlformats.org/officeDocument/2006/relationships/image" Target="../media/image74.png"/><Relationship Id="rId10" Type="http://schemas.openxmlformats.org/officeDocument/2006/relationships/image" Target="../media/image79.svg"/><Relationship Id="rId4" Type="http://schemas.openxmlformats.org/officeDocument/2006/relationships/image" Target="../media/image73.svg"/><Relationship Id="rId9" Type="http://schemas.openxmlformats.org/officeDocument/2006/relationships/image" Target="../media/image78.png"/></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1.png"/><Relationship Id="rId1" Type="http://schemas.openxmlformats.org/officeDocument/2006/relationships/slideLayout" Target="../slideLayouts/slideLayout6.xml"/><Relationship Id="rId4" Type="http://schemas.openxmlformats.org/officeDocument/2006/relationships/image" Target="../media/image82.emf"/></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JP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3.jpg"/><Relationship Id="rId1" Type="http://schemas.openxmlformats.org/officeDocument/2006/relationships/slideLayout" Target="../slideLayouts/slideLayout6.xml"/><Relationship Id="rId4" Type="http://schemas.openxmlformats.org/officeDocument/2006/relationships/image" Target="../media/image84.jp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3" descr="logo trasp"/>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563889" y="1975445"/>
            <a:ext cx="5519737"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ottotitolo 2"/>
          <p:cNvSpPr>
            <a:spLocks noGrp="1"/>
          </p:cNvSpPr>
          <p:nvPr>
            <p:ph type="subTitle" idx="1"/>
          </p:nvPr>
        </p:nvSpPr>
        <p:spPr>
          <a:xfrm>
            <a:off x="395288" y="1628801"/>
            <a:ext cx="8353424" cy="4679924"/>
          </a:xfrm>
          <a:prstGeom prst="rect">
            <a:avLst/>
          </a:prstGeom>
        </p:spPr>
        <p:txBody>
          <a:bodyPr>
            <a:normAutofit fontScale="92500" lnSpcReduction="20000"/>
          </a:bodyPr>
          <a:lstStyle/>
          <a:p>
            <a:pPr marL="0" indent="0" algn="r">
              <a:lnSpc>
                <a:spcPts val="1900"/>
              </a:lnSpc>
              <a:buNone/>
            </a:pPr>
            <a:endParaRPr lang="it-IT" b="1" i="1" dirty="0">
              <a:solidFill>
                <a:schemeClr val="accent6">
                  <a:lumMod val="75000"/>
                </a:schemeClr>
              </a:solidFill>
              <a:cs typeface="Times New Roman" pitchFamily="18" charset="0"/>
            </a:endParaRPr>
          </a:p>
          <a:p>
            <a:pPr marL="0" indent="0" algn="r">
              <a:spcBef>
                <a:spcPts val="0"/>
              </a:spcBef>
              <a:buNone/>
            </a:pPr>
            <a:r>
              <a:rPr lang="it-IT" sz="2000" b="1" dirty="0">
                <a:solidFill>
                  <a:schemeClr val="accent6">
                    <a:lumMod val="75000"/>
                  </a:schemeClr>
                </a:solidFill>
                <a:latin typeface="Arial Black" panose="020B0A04020102020204" pitchFamily="34" charset="0"/>
                <a:cs typeface="Times New Roman" pitchFamily="18" charset="0"/>
              </a:rPr>
              <a:t>Evoluzione dei servizi di consultazione ed aggiornamento</a:t>
            </a:r>
            <a:br>
              <a:rPr lang="it-IT" sz="2000" b="1" dirty="0">
                <a:solidFill>
                  <a:schemeClr val="accent6">
                    <a:lumMod val="75000"/>
                  </a:schemeClr>
                </a:solidFill>
                <a:latin typeface="Arial Black" panose="020B0A04020102020204" pitchFamily="34" charset="0"/>
                <a:cs typeface="Times New Roman" pitchFamily="18" charset="0"/>
              </a:rPr>
            </a:br>
            <a:r>
              <a:rPr lang="it-IT" sz="2000" b="1" dirty="0">
                <a:solidFill>
                  <a:schemeClr val="accent6">
                    <a:lumMod val="75000"/>
                  </a:schemeClr>
                </a:solidFill>
                <a:latin typeface="Arial Black" panose="020B0A04020102020204" pitchFamily="34" charset="0"/>
                <a:cs typeface="Times New Roman" pitchFamily="18" charset="0"/>
              </a:rPr>
              <a:t>del Catasto Terreni e del Catasto Fabbricati</a:t>
            </a:r>
          </a:p>
          <a:p>
            <a:pPr algn="r">
              <a:spcBef>
                <a:spcPts val="600"/>
              </a:spcBef>
            </a:pPr>
            <a:r>
              <a:rPr lang="it-IT" sz="1400" dirty="0">
                <a:cs typeface="Times New Roman" pitchFamily="18" charset="0"/>
              </a:rPr>
              <a:t>Ing. Giovanni Battista </a:t>
            </a:r>
            <a:r>
              <a:rPr lang="it-IT" sz="1400" dirty="0" err="1">
                <a:cs typeface="Times New Roman" pitchFamily="18" charset="0"/>
              </a:rPr>
              <a:t>Cantisani</a:t>
            </a:r>
            <a:endParaRPr lang="it-IT" sz="1400" dirty="0">
              <a:cs typeface="Times New Roman" pitchFamily="18" charset="0"/>
            </a:endParaRPr>
          </a:p>
          <a:p>
            <a:pPr algn="r">
              <a:spcBef>
                <a:spcPts val="0"/>
              </a:spcBef>
            </a:pPr>
            <a:r>
              <a:rPr lang="it-IT" sz="1400" dirty="0">
                <a:cs typeface="Times New Roman" pitchFamily="18" charset="0"/>
              </a:rPr>
              <a:t>Capo Settore Servizi Catastali</a:t>
            </a:r>
          </a:p>
          <a:p>
            <a:pPr algn="r">
              <a:spcBef>
                <a:spcPts val="0"/>
              </a:spcBef>
            </a:pPr>
            <a:endParaRPr lang="it-IT" sz="1400" dirty="0">
              <a:cs typeface="Times New Roman" pitchFamily="18" charset="0"/>
            </a:endParaRPr>
          </a:p>
          <a:p>
            <a:pPr algn="r">
              <a:spcBef>
                <a:spcPts val="0"/>
              </a:spcBef>
            </a:pPr>
            <a:r>
              <a:rPr lang="it-IT" sz="1400" dirty="0">
                <a:cs typeface="Times New Roman" pitchFamily="18" charset="0"/>
              </a:rPr>
              <a:t>Ing. Francesco Pepe</a:t>
            </a:r>
          </a:p>
          <a:p>
            <a:pPr algn="r">
              <a:spcBef>
                <a:spcPts val="0"/>
              </a:spcBef>
            </a:pPr>
            <a:r>
              <a:rPr lang="it-IT" sz="1400" dirty="0">
                <a:cs typeface="Times New Roman" pitchFamily="18" charset="0"/>
              </a:rPr>
              <a:t>Capo Ufficio Metodologie </a:t>
            </a:r>
          </a:p>
          <a:p>
            <a:pPr algn="r">
              <a:spcBef>
                <a:spcPts val="0"/>
              </a:spcBef>
            </a:pPr>
            <a:r>
              <a:rPr lang="it-IT" sz="1400" dirty="0">
                <a:cs typeface="Times New Roman" pitchFamily="18" charset="0"/>
              </a:rPr>
              <a:t>Operative Catastali</a:t>
            </a:r>
          </a:p>
          <a:p>
            <a:pPr algn="r">
              <a:spcBef>
                <a:spcPts val="0"/>
              </a:spcBef>
            </a:pPr>
            <a:endParaRPr lang="it-IT" sz="1400" dirty="0">
              <a:cs typeface="Times New Roman" pitchFamily="18" charset="0"/>
            </a:endParaRPr>
          </a:p>
          <a:p>
            <a:pPr algn="r">
              <a:spcBef>
                <a:spcPts val="0"/>
              </a:spcBef>
            </a:pPr>
            <a:r>
              <a:rPr lang="it-IT" sz="1400" dirty="0">
                <a:cs typeface="Times New Roman" pitchFamily="18" charset="0"/>
              </a:rPr>
              <a:t>Ing. Giovanni Reina</a:t>
            </a:r>
          </a:p>
          <a:p>
            <a:pPr algn="r">
              <a:spcBef>
                <a:spcPts val="0"/>
              </a:spcBef>
            </a:pPr>
            <a:r>
              <a:rPr lang="it-IT" sz="1400" dirty="0">
                <a:cs typeface="Times New Roman" pitchFamily="18" charset="0"/>
              </a:rPr>
              <a:t>Capo Ufficio Sviluppi Tecnici e </a:t>
            </a:r>
          </a:p>
          <a:p>
            <a:pPr algn="r">
              <a:spcBef>
                <a:spcPts val="0"/>
              </a:spcBef>
            </a:pPr>
            <a:r>
              <a:rPr lang="it-IT" sz="1400" dirty="0">
                <a:cs typeface="Times New Roman" pitchFamily="18" charset="0"/>
              </a:rPr>
              <a:t>Controlli Catastali</a:t>
            </a:r>
          </a:p>
          <a:p>
            <a:pPr marL="0" indent="0" algn="l">
              <a:lnSpc>
                <a:spcPts val="3200"/>
              </a:lnSpc>
              <a:spcBef>
                <a:spcPts val="0"/>
              </a:spcBef>
              <a:buNone/>
            </a:pPr>
            <a:endParaRPr lang="it-IT" sz="1800" i="1" dirty="0">
              <a:cs typeface="Times New Roman" pitchFamily="18" charset="0"/>
            </a:endParaRPr>
          </a:p>
          <a:p>
            <a:pPr marL="0" indent="0" algn="l">
              <a:lnSpc>
                <a:spcPts val="3200"/>
              </a:lnSpc>
              <a:spcBef>
                <a:spcPts val="0"/>
              </a:spcBef>
              <a:buNone/>
            </a:pPr>
            <a:endParaRPr lang="it-IT" sz="1800" i="1" dirty="0">
              <a:cs typeface="Times New Roman" pitchFamily="18" charset="0"/>
            </a:endParaRPr>
          </a:p>
          <a:p>
            <a:pPr marL="0" indent="0" algn="l">
              <a:lnSpc>
                <a:spcPts val="3200"/>
              </a:lnSpc>
              <a:spcBef>
                <a:spcPts val="0"/>
              </a:spcBef>
              <a:buNone/>
            </a:pPr>
            <a:endParaRPr lang="it-IT" sz="1800" i="1" dirty="0">
              <a:cs typeface="Times New Roman" pitchFamily="18" charset="0"/>
            </a:endParaRPr>
          </a:p>
          <a:p>
            <a:pPr algn="r"/>
            <a:endParaRPr lang="it-IT" sz="1600" dirty="0">
              <a:solidFill>
                <a:schemeClr val="accent6">
                  <a:lumMod val="75000"/>
                </a:schemeClr>
              </a:solidFill>
              <a:cs typeface="Times New Roman" pitchFamily="18" charset="0"/>
            </a:endParaRPr>
          </a:p>
          <a:p>
            <a:pPr algn="l"/>
            <a:r>
              <a:rPr lang="it-IT" sz="1400" dirty="0">
                <a:solidFill>
                  <a:schemeClr val="accent6">
                    <a:lumMod val="75000"/>
                  </a:schemeClr>
                </a:solidFill>
                <a:cs typeface="Times New Roman" pitchFamily="18" charset="0"/>
              </a:rPr>
              <a:t>Eventi informativi su Evoluzione dei servizi</a:t>
            </a:r>
            <a:br>
              <a:rPr lang="it-IT" sz="1400" dirty="0">
                <a:solidFill>
                  <a:schemeClr val="accent6">
                    <a:lumMod val="75000"/>
                  </a:schemeClr>
                </a:solidFill>
                <a:cs typeface="Times New Roman" pitchFamily="18" charset="0"/>
              </a:rPr>
            </a:br>
            <a:r>
              <a:rPr lang="it-IT" sz="1400" dirty="0">
                <a:solidFill>
                  <a:schemeClr val="accent6">
                    <a:lumMod val="75000"/>
                  </a:schemeClr>
                </a:solidFill>
                <a:cs typeface="Times New Roman" pitchFamily="18" charset="0"/>
              </a:rPr>
              <a:t>catastali attualità e progetti futuri</a:t>
            </a:r>
            <a:endParaRPr lang="it-IT" sz="1400" i="1" dirty="0">
              <a:cs typeface="Times New Roman" pitchFamily="18" charset="0"/>
            </a:endParaRPr>
          </a:p>
          <a:p>
            <a:pPr marL="0" indent="0" algn="l">
              <a:buNone/>
            </a:pPr>
            <a:r>
              <a:rPr lang="it-IT" sz="1200" dirty="0">
                <a:cs typeface="Times New Roman" pitchFamily="18" charset="0"/>
              </a:rPr>
              <a:t>Salerno, 26 febbraio 2024</a:t>
            </a:r>
          </a:p>
          <a:p>
            <a:pPr marL="0" indent="0" algn="l">
              <a:buNone/>
            </a:pPr>
            <a:endParaRPr lang="it-IT" sz="1800" i="1" dirty="0">
              <a:cs typeface="Times New Roman" pitchFamily="18" charset="0"/>
            </a:endParaRPr>
          </a:p>
        </p:txBody>
      </p:sp>
      <p:sp>
        <p:nvSpPr>
          <p:cNvPr id="8" name="Casella di testo 2"/>
          <p:cNvSpPr txBox="1">
            <a:spLocks noChangeArrowheads="1"/>
          </p:cNvSpPr>
          <p:nvPr/>
        </p:nvSpPr>
        <p:spPr bwMode="auto">
          <a:xfrm>
            <a:off x="259471" y="908720"/>
            <a:ext cx="2592284" cy="4320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it-IT" sz="800" dirty="0">
                <a:solidFill>
                  <a:schemeClr val="bg1">
                    <a:lumMod val="50000"/>
                  </a:schemeClr>
                </a:solidFill>
                <a:effectLst/>
                <a:latin typeface="Century Gothic" panose="020B0502020202020204" pitchFamily="34" charset="0"/>
                <a:ea typeface="Times New Roman"/>
                <a:cs typeface="Times New Roman"/>
              </a:rPr>
              <a:t>Direzione Centrale Servizi Catastali, Cartografici </a:t>
            </a:r>
          </a:p>
          <a:p>
            <a:pPr algn="ctr">
              <a:spcAft>
                <a:spcPts val="0"/>
              </a:spcAft>
            </a:pPr>
            <a:r>
              <a:rPr lang="it-IT" sz="800" dirty="0">
                <a:solidFill>
                  <a:schemeClr val="bg1">
                    <a:lumMod val="50000"/>
                  </a:schemeClr>
                </a:solidFill>
                <a:effectLst/>
                <a:latin typeface="Century Gothic" panose="020B0502020202020204" pitchFamily="34" charset="0"/>
                <a:ea typeface="Times New Roman"/>
                <a:cs typeface="Times New Roman"/>
              </a:rPr>
              <a:t>e di Pubblicità Immobiliare</a:t>
            </a:r>
          </a:p>
        </p:txBody>
      </p:sp>
      <p:pic>
        <p:nvPicPr>
          <p:cNvPr id="1026" name="Picture 2" descr="link a cng.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800" y="4613212"/>
            <a:ext cx="2268000" cy="497571"/>
          </a:xfrm>
          <a:prstGeom prst="rect">
            <a:avLst/>
          </a:prstGeom>
          <a:noFill/>
          <a:extLst>
            <a:ext uri="{909E8E84-426E-40DD-AFC4-6F175D3DCCD1}">
              <a14:hiddenFill xmlns:a14="http://schemas.microsoft.com/office/drawing/2010/main">
                <a:solidFill>
                  <a:srgbClr val="FFFFFF"/>
                </a:solidFill>
              </a14:hiddenFill>
            </a:ext>
          </a:extLst>
        </p:spPr>
      </p:pic>
      <p:pic>
        <p:nvPicPr>
          <p:cNvPr id="10" name="Immagin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213" y="398562"/>
            <a:ext cx="1828800" cy="438150"/>
          </a:xfrm>
          <a:prstGeom prst="rect">
            <a:avLst/>
          </a:prstGeom>
        </p:spPr>
      </p:pic>
    </p:spTree>
    <p:extLst>
      <p:ext uri="{BB962C8B-B14F-4D97-AF65-F5344CB8AC3E}">
        <p14:creationId xmlns:p14="http://schemas.microsoft.com/office/powerpoint/2010/main" val="120937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BA1787E1-2191-5FF1-12DD-086EB67B822F}"/>
              </a:ext>
            </a:extLst>
          </p:cNvPr>
          <p:cNvSpPr>
            <a:spLocks noGrp="1"/>
          </p:cNvSpPr>
          <p:nvPr>
            <p:ph type="ftr" sz="quarter" idx="11"/>
          </p:nvPr>
        </p:nvSpPr>
        <p:spPr/>
        <p:txBody>
          <a:bodyPr/>
          <a:lstStyle/>
          <a:p>
            <a:r>
              <a:rPr lang="it-IT"/>
              <a:t>Evoluzione dei servizi di consultazione ed aggiornamento del CT e del CF</a:t>
            </a:r>
            <a:endParaRPr lang="it-IT" dirty="0"/>
          </a:p>
        </p:txBody>
      </p:sp>
      <p:sp>
        <p:nvSpPr>
          <p:cNvPr id="3" name="Titolo 2">
            <a:extLst>
              <a:ext uri="{FF2B5EF4-FFF2-40B4-BE49-F238E27FC236}">
                <a16:creationId xmlns:a16="http://schemas.microsoft.com/office/drawing/2014/main" id="{5ED193C1-FE81-BBC8-5910-A16B75C1BCF9}"/>
              </a:ext>
            </a:extLst>
          </p:cNvPr>
          <p:cNvSpPr>
            <a:spLocks noGrp="1"/>
          </p:cNvSpPr>
          <p:nvPr>
            <p:ph type="title"/>
          </p:nvPr>
        </p:nvSpPr>
        <p:spPr/>
        <p:txBody>
          <a:bodyPr/>
          <a:lstStyle/>
          <a:p>
            <a:r>
              <a:rPr lang="it-IT" sz="3200" dirty="0"/>
              <a:t>Istanze-WEB</a:t>
            </a:r>
            <a:endParaRPr lang="it-IT" dirty="0"/>
          </a:p>
        </p:txBody>
      </p:sp>
      <p:pic>
        <p:nvPicPr>
          <p:cNvPr id="5" name="Picture 8" descr="Web Application Icons - Free SVG &amp; PNG Web Application Images - Noun Project">
            <a:extLst>
              <a:ext uri="{FF2B5EF4-FFF2-40B4-BE49-F238E27FC236}">
                <a16:creationId xmlns:a16="http://schemas.microsoft.com/office/drawing/2014/main" id="{C6C559E8-96E1-88F8-0C61-868781655F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156" y="1636420"/>
            <a:ext cx="828000" cy="82800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AFA9721D-43D8-CBDA-20B6-0BB23637EFF0}"/>
              </a:ext>
            </a:extLst>
          </p:cNvPr>
          <p:cNvSpPr txBox="1"/>
          <p:nvPr/>
        </p:nvSpPr>
        <p:spPr>
          <a:xfrm>
            <a:off x="1345471" y="1638325"/>
            <a:ext cx="7403242" cy="646331"/>
          </a:xfrm>
          <a:prstGeom prst="rect">
            <a:avLst/>
          </a:prstGeom>
          <a:noFill/>
        </p:spPr>
        <p:txBody>
          <a:bodyPr wrap="square" rtlCol="0">
            <a:spAutoFit/>
          </a:bodyPr>
          <a:lstStyle>
            <a:defPPr>
              <a:defRPr lang="it-IT"/>
            </a:defPPr>
            <a:lvl1pPr>
              <a:defRPr b="1">
                <a:latin typeface="Century Gothic" panose="020B0502020202020204" pitchFamily="34" charset="0"/>
              </a:defRPr>
            </a:lvl1pPr>
          </a:lstStyle>
          <a:p>
            <a:r>
              <a:rPr lang="it-IT" dirty="0"/>
              <a:t>Compilazione e presentazione telematica di un’</a:t>
            </a:r>
            <a:r>
              <a:rPr lang="it-IT" dirty="0">
                <a:solidFill>
                  <a:schemeClr val="accent6">
                    <a:lumMod val="75000"/>
                  </a:schemeClr>
                </a:solidFill>
              </a:rPr>
              <a:t>istanza</a:t>
            </a:r>
            <a:endParaRPr lang="it-IT" dirty="0"/>
          </a:p>
          <a:p>
            <a:r>
              <a:rPr lang="it-IT" b="0" dirty="0">
                <a:latin typeface="Calibri" panose="020F0502020204030204" pitchFamily="34" charset="0"/>
                <a:cs typeface="Calibri" panose="020F0502020204030204" pitchFamily="34" charset="0"/>
              </a:rPr>
              <a:t>L’istanza può riguardare i </a:t>
            </a:r>
            <a:r>
              <a:rPr lang="it-IT" dirty="0">
                <a:solidFill>
                  <a:schemeClr val="accent6">
                    <a:lumMod val="75000"/>
                  </a:schemeClr>
                </a:solidFill>
                <a:latin typeface="Calibri" panose="020F0502020204030204" pitchFamily="34" charset="0"/>
                <a:cs typeface="Calibri" panose="020F0502020204030204" pitchFamily="34" charset="0"/>
              </a:rPr>
              <a:t>dati dell’immobile</a:t>
            </a:r>
            <a:r>
              <a:rPr lang="it-IT" b="0" dirty="0">
                <a:latin typeface="Calibri" panose="020F0502020204030204" pitchFamily="34" charset="0"/>
                <a:cs typeface="Calibri" panose="020F0502020204030204" pitchFamily="34" charset="0"/>
              </a:rPr>
              <a:t> o della sua intestazione catastale</a:t>
            </a:r>
          </a:p>
        </p:txBody>
      </p:sp>
      <p:sp>
        <p:nvSpPr>
          <p:cNvPr id="4" name="Segnaposto numero diapositiva 3">
            <a:extLst>
              <a:ext uri="{FF2B5EF4-FFF2-40B4-BE49-F238E27FC236}">
                <a16:creationId xmlns:a16="http://schemas.microsoft.com/office/drawing/2014/main" id="{C136F0A4-E511-85BE-1B25-2055FBBF0FEF}"/>
              </a:ext>
            </a:extLst>
          </p:cNvPr>
          <p:cNvSpPr>
            <a:spLocks noGrp="1"/>
          </p:cNvSpPr>
          <p:nvPr>
            <p:ph type="sldNum" sz="quarter" idx="12"/>
          </p:nvPr>
        </p:nvSpPr>
        <p:spPr/>
        <p:txBody>
          <a:bodyPr/>
          <a:lstStyle/>
          <a:p>
            <a:fld id="{A8CBF5B2-028F-4E29-A8FB-D914875C6F2F}" type="slidenum">
              <a:rPr lang="it-IT" smtClean="0"/>
              <a:pPr/>
              <a:t>10</a:t>
            </a:fld>
            <a:endParaRPr lang="it-IT" dirty="0"/>
          </a:p>
        </p:txBody>
      </p:sp>
      <p:pic>
        <p:nvPicPr>
          <p:cNvPr id="8" name="Immagine 7">
            <a:extLst>
              <a:ext uri="{FF2B5EF4-FFF2-40B4-BE49-F238E27FC236}">
                <a16:creationId xmlns:a16="http://schemas.microsoft.com/office/drawing/2014/main" id="{21043A96-DC38-D6B6-A41E-F682ECE52B8F}"/>
              </a:ext>
            </a:extLst>
          </p:cNvPr>
          <p:cNvPicPr>
            <a:picLocks noChangeAspect="1"/>
          </p:cNvPicPr>
          <p:nvPr/>
        </p:nvPicPr>
        <p:blipFill>
          <a:blip r:embed="rId3"/>
          <a:stretch>
            <a:fillRect/>
          </a:stretch>
        </p:blipFill>
        <p:spPr>
          <a:xfrm>
            <a:off x="3297451" y="2421320"/>
            <a:ext cx="5595029" cy="3888000"/>
          </a:xfrm>
          <a:prstGeom prst="rect">
            <a:avLst/>
          </a:prstGeom>
          <a:ln>
            <a:noFill/>
          </a:ln>
          <a:effectLst>
            <a:outerShdw blurRad="292100" dist="139700" dir="2700000" algn="tl" rotWithShape="0">
              <a:srgbClr val="333333">
                <a:alpha val="65000"/>
              </a:srgbClr>
            </a:outerShdw>
          </a:effectLst>
        </p:spPr>
      </p:pic>
      <p:sp>
        <p:nvSpPr>
          <p:cNvPr id="9" name="Rettangolo 8">
            <a:extLst>
              <a:ext uri="{FF2B5EF4-FFF2-40B4-BE49-F238E27FC236}">
                <a16:creationId xmlns:a16="http://schemas.microsoft.com/office/drawing/2014/main" id="{69FF8D0D-0C15-D9C5-EB88-0B71F3B3094E}"/>
              </a:ext>
            </a:extLst>
          </p:cNvPr>
          <p:cNvSpPr/>
          <p:nvPr/>
        </p:nvSpPr>
        <p:spPr>
          <a:xfrm>
            <a:off x="3404010" y="4915655"/>
            <a:ext cx="5488469" cy="139307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a:extLst>
              <a:ext uri="{FF2B5EF4-FFF2-40B4-BE49-F238E27FC236}">
                <a16:creationId xmlns:a16="http://schemas.microsoft.com/office/drawing/2014/main" id="{CBC422BE-D402-E3B2-4687-D85E2DE7E6AA}"/>
              </a:ext>
            </a:extLst>
          </p:cNvPr>
          <p:cNvPicPr>
            <a:picLocks noChangeAspect="1"/>
          </p:cNvPicPr>
          <p:nvPr/>
        </p:nvPicPr>
        <p:blipFill>
          <a:blip r:embed="rId4"/>
          <a:stretch>
            <a:fillRect/>
          </a:stretch>
        </p:blipFill>
        <p:spPr>
          <a:xfrm>
            <a:off x="1411669" y="4393581"/>
            <a:ext cx="7488000" cy="1899006"/>
          </a:xfrm>
          <a:prstGeom prst="rect">
            <a:avLst/>
          </a:prstGeom>
          <a:ln w="28575">
            <a:solidFill>
              <a:srgbClr val="FF0000"/>
            </a:solidFill>
          </a:ln>
        </p:spPr>
      </p:pic>
    </p:spTree>
    <p:extLst>
      <p:ext uri="{BB962C8B-B14F-4D97-AF65-F5344CB8AC3E}">
        <p14:creationId xmlns:p14="http://schemas.microsoft.com/office/powerpoint/2010/main" val="408879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AEDAD2D7-99A2-89A9-3204-0B27732C2E00}"/>
              </a:ext>
            </a:extLst>
          </p:cNvPr>
          <p:cNvPicPr>
            <a:picLocks noChangeAspect="1"/>
          </p:cNvPicPr>
          <p:nvPr/>
        </p:nvPicPr>
        <p:blipFill>
          <a:blip r:embed="rId2"/>
          <a:stretch>
            <a:fillRect/>
          </a:stretch>
        </p:blipFill>
        <p:spPr>
          <a:xfrm>
            <a:off x="2487865" y="2420888"/>
            <a:ext cx="6404614" cy="3888000"/>
          </a:xfrm>
          <a:prstGeom prst="rect">
            <a:avLst/>
          </a:prstGeom>
          <a:ln>
            <a:noFill/>
          </a:ln>
          <a:effectLst>
            <a:outerShdw blurRad="292100" dist="139700" dir="2700000" algn="tl" rotWithShape="0">
              <a:srgbClr val="333333">
                <a:alpha val="65000"/>
              </a:srgbClr>
            </a:outerShdw>
          </a:effectLst>
        </p:spPr>
      </p:pic>
      <p:sp>
        <p:nvSpPr>
          <p:cNvPr id="2" name="Segnaposto piè di pagina 1">
            <a:extLst>
              <a:ext uri="{FF2B5EF4-FFF2-40B4-BE49-F238E27FC236}">
                <a16:creationId xmlns:a16="http://schemas.microsoft.com/office/drawing/2014/main" id="{BA1787E1-2191-5FF1-12DD-086EB67B822F}"/>
              </a:ext>
            </a:extLst>
          </p:cNvPr>
          <p:cNvSpPr>
            <a:spLocks noGrp="1"/>
          </p:cNvSpPr>
          <p:nvPr>
            <p:ph type="ftr" sz="quarter" idx="11"/>
          </p:nvPr>
        </p:nvSpPr>
        <p:spPr/>
        <p:txBody>
          <a:bodyPr/>
          <a:lstStyle/>
          <a:p>
            <a:r>
              <a:rPr lang="it-IT"/>
              <a:t>Evoluzione dei servizi di consultazione ed aggiornamento del CT e del CF</a:t>
            </a:r>
            <a:endParaRPr lang="it-IT" dirty="0"/>
          </a:p>
        </p:txBody>
      </p:sp>
      <p:sp>
        <p:nvSpPr>
          <p:cNvPr id="3" name="Titolo 2">
            <a:extLst>
              <a:ext uri="{FF2B5EF4-FFF2-40B4-BE49-F238E27FC236}">
                <a16:creationId xmlns:a16="http://schemas.microsoft.com/office/drawing/2014/main" id="{5ED193C1-FE81-BBC8-5910-A16B75C1BCF9}"/>
              </a:ext>
            </a:extLst>
          </p:cNvPr>
          <p:cNvSpPr>
            <a:spLocks noGrp="1"/>
          </p:cNvSpPr>
          <p:nvPr>
            <p:ph type="title"/>
          </p:nvPr>
        </p:nvSpPr>
        <p:spPr/>
        <p:txBody>
          <a:bodyPr/>
          <a:lstStyle/>
          <a:p>
            <a:r>
              <a:rPr lang="it-IT" sz="3200" dirty="0"/>
              <a:t>Istanze-WEB</a:t>
            </a:r>
            <a:endParaRPr lang="it-IT" dirty="0"/>
          </a:p>
        </p:txBody>
      </p:sp>
      <p:pic>
        <p:nvPicPr>
          <p:cNvPr id="5" name="Picture 8" descr="Web Application Icons - Free SVG &amp; PNG Web Application Images - Noun Project">
            <a:extLst>
              <a:ext uri="{FF2B5EF4-FFF2-40B4-BE49-F238E27FC236}">
                <a16:creationId xmlns:a16="http://schemas.microsoft.com/office/drawing/2014/main" id="{C6C559E8-96E1-88F8-0C61-868781655F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156" y="1636420"/>
            <a:ext cx="828000" cy="82800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AFA9721D-43D8-CBDA-20B6-0BB23637EFF0}"/>
              </a:ext>
            </a:extLst>
          </p:cNvPr>
          <p:cNvSpPr txBox="1"/>
          <p:nvPr/>
        </p:nvSpPr>
        <p:spPr>
          <a:xfrm>
            <a:off x="1345471" y="1638325"/>
            <a:ext cx="7403242" cy="646331"/>
          </a:xfrm>
          <a:prstGeom prst="rect">
            <a:avLst/>
          </a:prstGeom>
          <a:noFill/>
        </p:spPr>
        <p:txBody>
          <a:bodyPr wrap="square" rtlCol="0">
            <a:spAutoFit/>
          </a:bodyPr>
          <a:lstStyle>
            <a:defPPr>
              <a:defRPr lang="it-IT"/>
            </a:defPPr>
            <a:lvl1pPr>
              <a:defRPr b="1">
                <a:latin typeface="Century Gothic" panose="020B0502020202020204" pitchFamily="34" charset="0"/>
              </a:defRPr>
            </a:lvl1pPr>
          </a:lstStyle>
          <a:p>
            <a:r>
              <a:rPr lang="it-IT" dirty="0"/>
              <a:t>Compilazione e presentazione telematica di un’</a:t>
            </a:r>
            <a:r>
              <a:rPr lang="it-IT" dirty="0">
                <a:solidFill>
                  <a:schemeClr val="accent6">
                    <a:lumMod val="75000"/>
                  </a:schemeClr>
                </a:solidFill>
              </a:rPr>
              <a:t>istanza</a:t>
            </a:r>
            <a:endParaRPr lang="it-IT" dirty="0"/>
          </a:p>
          <a:p>
            <a:r>
              <a:rPr lang="it-IT" b="0" dirty="0">
                <a:latin typeface="Calibri" panose="020F0502020204030204" pitchFamily="34" charset="0"/>
                <a:cs typeface="Calibri" panose="020F0502020204030204" pitchFamily="34" charset="0"/>
              </a:rPr>
              <a:t>L’istanza può riguardare i dati dell’immobile o della sua </a:t>
            </a:r>
            <a:r>
              <a:rPr lang="it-IT" dirty="0">
                <a:solidFill>
                  <a:schemeClr val="accent6">
                    <a:lumMod val="75000"/>
                  </a:schemeClr>
                </a:solidFill>
                <a:latin typeface="Calibri" panose="020F0502020204030204" pitchFamily="34" charset="0"/>
                <a:cs typeface="Calibri" panose="020F0502020204030204" pitchFamily="34" charset="0"/>
              </a:rPr>
              <a:t>intestazione catastale</a:t>
            </a:r>
          </a:p>
        </p:txBody>
      </p:sp>
      <p:sp>
        <p:nvSpPr>
          <p:cNvPr id="4" name="Segnaposto numero diapositiva 3">
            <a:extLst>
              <a:ext uri="{FF2B5EF4-FFF2-40B4-BE49-F238E27FC236}">
                <a16:creationId xmlns:a16="http://schemas.microsoft.com/office/drawing/2014/main" id="{C136F0A4-E511-85BE-1B25-2055FBBF0FEF}"/>
              </a:ext>
            </a:extLst>
          </p:cNvPr>
          <p:cNvSpPr>
            <a:spLocks noGrp="1"/>
          </p:cNvSpPr>
          <p:nvPr>
            <p:ph type="sldNum" sz="quarter" idx="12"/>
          </p:nvPr>
        </p:nvSpPr>
        <p:spPr/>
        <p:txBody>
          <a:bodyPr/>
          <a:lstStyle/>
          <a:p>
            <a:fld id="{A8CBF5B2-028F-4E29-A8FB-D914875C6F2F}" type="slidenum">
              <a:rPr lang="it-IT" smtClean="0"/>
              <a:pPr/>
              <a:t>11</a:t>
            </a:fld>
            <a:endParaRPr lang="it-IT" dirty="0"/>
          </a:p>
        </p:txBody>
      </p:sp>
      <p:sp>
        <p:nvSpPr>
          <p:cNvPr id="9" name="Rettangolo 8">
            <a:extLst>
              <a:ext uri="{FF2B5EF4-FFF2-40B4-BE49-F238E27FC236}">
                <a16:creationId xmlns:a16="http://schemas.microsoft.com/office/drawing/2014/main" id="{69FF8D0D-0C15-D9C5-EB88-0B71F3B3094E}"/>
              </a:ext>
            </a:extLst>
          </p:cNvPr>
          <p:cNvSpPr/>
          <p:nvPr/>
        </p:nvSpPr>
        <p:spPr>
          <a:xfrm>
            <a:off x="2555776" y="5301207"/>
            <a:ext cx="6336704" cy="100751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8" name="Immagine 17">
            <a:extLst>
              <a:ext uri="{FF2B5EF4-FFF2-40B4-BE49-F238E27FC236}">
                <a16:creationId xmlns:a16="http://schemas.microsoft.com/office/drawing/2014/main" id="{9C5C4BB1-69F2-5D53-7A44-6BF9E91EE41C}"/>
              </a:ext>
            </a:extLst>
          </p:cNvPr>
          <p:cNvPicPr>
            <a:picLocks noChangeAspect="1"/>
          </p:cNvPicPr>
          <p:nvPr/>
        </p:nvPicPr>
        <p:blipFill>
          <a:blip r:embed="rId4"/>
          <a:stretch>
            <a:fillRect/>
          </a:stretch>
        </p:blipFill>
        <p:spPr>
          <a:xfrm>
            <a:off x="1419690" y="4356695"/>
            <a:ext cx="6991350" cy="1952625"/>
          </a:xfrm>
          <a:prstGeom prst="rect">
            <a:avLst/>
          </a:prstGeom>
          <a:ln w="28575">
            <a:solidFill>
              <a:srgbClr val="FF0000"/>
            </a:solidFill>
          </a:ln>
        </p:spPr>
      </p:pic>
    </p:spTree>
    <p:extLst>
      <p:ext uri="{BB962C8B-B14F-4D97-AF65-F5344CB8AC3E}">
        <p14:creationId xmlns:p14="http://schemas.microsoft.com/office/powerpoint/2010/main" val="340290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BA1787E1-2191-5FF1-12DD-086EB67B822F}"/>
              </a:ext>
            </a:extLst>
          </p:cNvPr>
          <p:cNvSpPr>
            <a:spLocks noGrp="1"/>
          </p:cNvSpPr>
          <p:nvPr>
            <p:ph type="ftr" sz="quarter" idx="11"/>
          </p:nvPr>
        </p:nvSpPr>
        <p:spPr/>
        <p:txBody>
          <a:bodyPr/>
          <a:lstStyle/>
          <a:p>
            <a:r>
              <a:rPr lang="it-IT"/>
              <a:t>Evoluzione dei servizi di consultazione ed aggiornamento del CT e del CF</a:t>
            </a:r>
            <a:endParaRPr lang="it-IT" dirty="0"/>
          </a:p>
        </p:txBody>
      </p:sp>
      <p:sp>
        <p:nvSpPr>
          <p:cNvPr id="3" name="Titolo 2">
            <a:extLst>
              <a:ext uri="{FF2B5EF4-FFF2-40B4-BE49-F238E27FC236}">
                <a16:creationId xmlns:a16="http://schemas.microsoft.com/office/drawing/2014/main" id="{5ED193C1-FE81-BBC8-5910-A16B75C1BCF9}"/>
              </a:ext>
            </a:extLst>
          </p:cNvPr>
          <p:cNvSpPr>
            <a:spLocks noGrp="1"/>
          </p:cNvSpPr>
          <p:nvPr>
            <p:ph type="title"/>
          </p:nvPr>
        </p:nvSpPr>
        <p:spPr/>
        <p:txBody>
          <a:bodyPr/>
          <a:lstStyle/>
          <a:p>
            <a:r>
              <a:rPr lang="it-IT" sz="3200" dirty="0"/>
              <a:t>Istanze-WEB</a:t>
            </a:r>
            <a:endParaRPr lang="it-IT" dirty="0"/>
          </a:p>
        </p:txBody>
      </p:sp>
      <p:pic>
        <p:nvPicPr>
          <p:cNvPr id="5" name="Picture 8" descr="Web Application Icons - Free SVG &amp; PNG Web Application Images - Noun Project">
            <a:extLst>
              <a:ext uri="{FF2B5EF4-FFF2-40B4-BE49-F238E27FC236}">
                <a16:creationId xmlns:a16="http://schemas.microsoft.com/office/drawing/2014/main" id="{C6C559E8-96E1-88F8-0C61-868781655F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156" y="1636420"/>
            <a:ext cx="828000" cy="82800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AFA9721D-43D8-CBDA-20B6-0BB23637EFF0}"/>
              </a:ext>
            </a:extLst>
          </p:cNvPr>
          <p:cNvSpPr txBox="1"/>
          <p:nvPr/>
        </p:nvSpPr>
        <p:spPr>
          <a:xfrm>
            <a:off x="1345471" y="1638325"/>
            <a:ext cx="7403242" cy="2308324"/>
          </a:xfrm>
          <a:prstGeom prst="rect">
            <a:avLst/>
          </a:prstGeom>
          <a:noFill/>
        </p:spPr>
        <p:txBody>
          <a:bodyPr wrap="square" rtlCol="0">
            <a:spAutoFit/>
          </a:bodyPr>
          <a:lstStyle>
            <a:defPPr>
              <a:defRPr lang="it-IT"/>
            </a:defPPr>
            <a:lvl1pPr>
              <a:defRPr b="1">
                <a:latin typeface="Century Gothic" panose="020B0502020202020204" pitchFamily="34" charset="0"/>
              </a:defRPr>
            </a:lvl1pPr>
          </a:lstStyle>
          <a:p>
            <a:r>
              <a:rPr lang="it-IT" dirty="0"/>
              <a:t>Compilazione e presentazione telematica di un’</a:t>
            </a:r>
            <a:r>
              <a:rPr lang="it-IT" dirty="0">
                <a:solidFill>
                  <a:schemeClr val="accent6">
                    <a:lumMod val="75000"/>
                  </a:schemeClr>
                </a:solidFill>
              </a:rPr>
              <a:t>istanza</a:t>
            </a:r>
            <a:endParaRPr lang="it-IT" dirty="0"/>
          </a:p>
          <a:p>
            <a:r>
              <a:rPr lang="it-IT" b="0" dirty="0">
                <a:latin typeface="Calibri" panose="020F0502020204030204" pitchFamily="34" charset="0"/>
                <a:cs typeface="Calibri" panose="020F0502020204030204" pitchFamily="34" charset="0"/>
              </a:rPr>
              <a:t>Definito il motivo della richiesta, il Servizio elenca gli immobili intestati al richiedente.</a:t>
            </a:r>
          </a:p>
          <a:p>
            <a:r>
              <a:rPr lang="it-IT" b="0" dirty="0">
                <a:latin typeface="Calibri" panose="020F0502020204030204" pitchFamily="34" charset="0"/>
                <a:cs typeface="Calibri" panose="020F0502020204030204" pitchFamily="34" charset="0"/>
              </a:rPr>
              <a:t>Selezionato l’immobile si inseriscono i dati corretti dell’immobile o dell’intestazione.</a:t>
            </a:r>
          </a:p>
          <a:p>
            <a:r>
              <a:rPr lang="it-IT" b="0" dirty="0">
                <a:latin typeface="Calibri" panose="020F0502020204030204" pitchFamily="34" charset="0"/>
                <a:cs typeface="Calibri" panose="020F0502020204030204" pitchFamily="34" charset="0"/>
              </a:rPr>
              <a:t>Se previsto il pagamento dell’imposta di bollo, ne viene richiesto il pagamento prima dell’invio dell’istanza.</a:t>
            </a:r>
          </a:p>
          <a:p>
            <a:endParaRPr lang="it-IT" b="0" dirty="0">
              <a:latin typeface="Calibri" panose="020F0502020204030204" pitchFamily="34" charset="0"/>
              <a:cs typeface="Calibri" panose="020F0502020204030204" pitchFamily="34" charset="0"/>
            </a:endParaRPr>
          </a:p>
        </p:txBody>
      </p:sp>
      <p:sp>
        <p:nvSpPr>
          <p:cNvPr id="4" name="Segnaposto numero diapositiva 3">
            <a:extLst>
              <a:ext uri="{FF2B5EF4-FFF2-40B4-BE49-F238E27FC236}">
                <a16:creationId xmlns:a16="http://schemas.microsoft.com/office/drawing/2014/main" id="{C136F0A4-E511-85BE-1B25-2055FBBF0FEF}"/>
              </a:ext>
            </a:extLst>
          </p:cNvPr>
          <p:cNvSpPr>
            <a:spLocks noGrp="1"/>
          </p:cNvSpPr>
          <p:nvPr>
            <p:ph type="sldNum" sz="quarter" idx="12"/>
          </p:nvPr>
        </p:nvSpPr>
        <p:spPr/>
        <p:txBody>
          <a:bodyPr/>
          <a:lstStyle/>
          <a:p>
            <a:fld id="{A8CBF5B2-028F-4E29-A8FB-D914875C6F2F}" type="slidenum">
              <a:rPr lang="it-IT" smtClean="0"/>
              <a:pPr/>
              <a:t>12</a:t>
            </a:fld>
            <a:endParaRPr lang="it-IT" dirty="0"/>
          </a:p>
        </p:txBody>
      </p:sp>
      <p:pic>
        <p:nvPicPr>
          <p:cNvPr id="7" name="Immagine 6">
            <a:extLst>
              <a:ext uri="{FF2B5EF4-FFF2-40B4-BE49-F238E27FC236}">
                <a16:creationId xmlns:a16="http://schemas.microsoft.com/office/drawing/2014/main" id="{BFDAE450-0F27-DCD9-3BD3-3FE9D347ACDF}"/>
              </a:ext>
            </a:extLst>
          </p:cNvPr>
          <p:cNvPicPr>
            <a:picLocks noChangeAspect="1"/>
          </p:cNvPicPr>
          <p:nvPr/>
        </p:nvPicPr>
        <p:blipFill>
          <a:blip r:embed="rId3"/>
          <a:stretch>
            <a:fillRect/>
          </a:stretch>
        </p:blipFill>
        <p:spPr>
          <a:xfrm>
            <a:off x="2483768" y="3669070"/>
            <a:ext cx="6408712" cy="26443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6455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BA1787E1-2191-5FF1-12DD-086EB67B822F}"/>
              </a:ext>
            </a:extLst>
          </p:cNvPr>
          <p:cNvSpPr>
            <a:spLocks noGrp="1"/>
          </p:cNvSpPr>
          <p:nvPr>
            <p:ph type="ftr" sz="quarter" idx="11"/>
          </p:nvPr>
        </p:nvSpPr>
        <p:spPr/>
        <p:txBody>
          <a:bodyPr/>
          <a:lstStyle/>
          <a:p>
            <a:r>
              <a:rPr lang="it-IT"/>
              <a:t>Evoluzione dei servizi di consultazione ed aggiornamento del CT e del CF</a:t>
            </a:r>
            <a:endParaRPr lang="it-IT" dirty="0"/>
          </a:p>
        </p:txBody>
      </p:sp>
      <p:sp>
        <p:nvSpPr>
          <p:cNvPr id="3" name="Titolo 2">
            <a:extLst>
              <a:ext uri="{FF2B5EF4-FFF2-40B4-BE49-F238E27FC236}">
                <a16:creationId xmlns:a16="http://schemas.microsoft.com/office/drawing/2014/main" id="{5ED193C1-FE81-BBC8-5910-A16B75C1BCF9}"/>
              </a:ext>
            </a:extLst>
          </p:cNvPr>
          <p:cNvSpPr>
            <a:spLocks noGrp="1"/>
          </p:cNvSpPr>
          <p:nvPr>
            <p:ph type="title"/>
          </p:nvPr>
        </p:nvSpPr>
        <p:spPr/>
        <p:txBody>
          <a:bodyPr/>
          <a:lstStyle/>
          <a:p>
            <a:r>
              <a:rPr lang="it-IT" sz="3200" dirty="0"/>
              <a:t>Voltura-WEB</a:t>
            </a:r>
            <a:endParaRPr lang="it-IT" dirty="0"/>
          </a:p>
        </p:txBody>
      </p:sp>
      <p:pic>
        <p:nvPicPr>
          <p:cNvPr id="5" name="Picture 8" descr="Web Application Icons - Free SVG &amp; PNG Web Application Images - Noun Project">
            <a:extLst>
              <a:ext uri="{FF2B5EF4-FFF2-40B4-BE49-F238E27FC236}">
                <a16:creationId xmlns:a16="http://schemas.microsoft.com/office/drawing/2014/main" id="{C6C559E8-96E1-88F8-0C61-868781655F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156" y="1636420"/>
            <a:ext cx="828000" cy="82800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AFA9721D-43D8-CBDA-20B6-0BB23637EFF0}"/>
              </a:ext>
            </a:extLst>
          </p:cNvPr>
          <p:cNvSpPr txBox="1"/>
          <p:nvPr/>
        </p:nvSpPr>
        <p:spPr>
          <a:xfrm>
            <a:off x="1345471" y="1638325"/>
            <a:ext cx="7403242" cy="646331"/>
          </a:xfrm>
          <a:prstGeom prst="rect">
            <a:avLst/>
          </a:prstGeom>
          <a:noFill/>
        </p:spPr>
        <p:txBody>
          <a:bodyPr wrap="square" rtlCol="0">
            <a:spAutoFit/>
          </a:bodyPr>
          <a:lstStyle/>
          <a:p>
            <a:r>
              <a:rPr lang="it-IT" b="1" dirty="0">
                <a:latin typeface="Century Gothic" panose="020B0502020202020204" pitchFamily="34" charset="0"/>
              </a:rPr>
              <a:t>Compilazione e presentazione telematica di una </a:t>
            </a:r>
            <a:r>
              <a:rPr lang="it-IT" b="1" dirty="0">
                <a:solidFill>
                  <a:schemeClr val="accent6">
                    <a:lumMod val="75000"/>
                  </a:schemeClr>
                </a:solidFill>
                <a:latin typeface="Century Gothic" panose="020B0502020202020204" pitchFamily="34" charset="0"/>
              </a:rPr>
              <a:t>domanda di volture</a:t>
            </a:r>
          </a:p>
        </p:txBody>
      </p:sp>
      <p:pic>
        <p:nvPicPr>
          <p:cNvPr id="13" name="Immagine 12">
            <a:extLst>
              <a:ext uri="{FF2B5EF4-FFF2-40B4-BE49-F238E27FC236}">
                <a16:creationId xmlns:a16="http://schemas.microsoft.com/office/drawing/2014/main" id="{7F4191B2-CE98-7440-4E86-C38F9240063F}"/>
              </a:ext>
            </a:extLst>
          </p:cNvPr>
          <p:cNvPicPr>
            <a:picLocks noChangeAspect="1"/>
          </p:cNvPicPr>
          <p:nvPr/>
        </p:nvPicPr>
        <p:blipFill>
          <a:blip r:embed="rId3"/>
          <a:stretch>
            <a:fillRect/>
          </a:stretch>
        </p:blipFill>
        <p:spPr>
          <a:xfrm>
            <a:off x="6372480" y="2428909"/>
            <a:ext cx="2520000" cy="1233971"/>
          </a:xfrm>
          <a:prstGeom prst="rect">
            <a:avLst/>
          </a:prstGeom>
          <a:ln>
            <a:noFill/>
          </a:ln>
          <a:effectLst>
            <a:outerShdw blurRad="292100" dist="139700" dir="2700000" algn="tl" rotWithShape="0">
              <a:srgbClr val="333333">
                <a:alpha val="65000"/>
              </a:srgbClr>
            </a:outerShdw>
          </a:effectLst>
        </p:spPr>
      </p:pic>
      <p:sp>
        <p:nvSpPr>
          <p:cNvPr id="4" name="Segnaposto numero diapositiva 3">
            <a:extLst>
              <a:ext uri="{FF2B5EF4-FFF2-40B4-BE49-F238E27FC236}">
                <a16:creationId xmlns:a16="http://schemas.microsoft.com/office/drawing/2014/main" id="{5BBAAE56-4641-705F-9050-C8D06D590E2F}"/>
              </a:ext>
            </a:extLst>
          </p:cNvPr>
          <p:cNvSpPr>
            <a:spLocks noGrp="1"/>
          </p:cNvSpPr>
          <p:nvPr>
            <p:ph type="sldNum" sz="quarter" idx="12"/>
          </p:nvPr>
        </p:nvSpPr>
        <p:spPr/>
        <p:txBody>
          <a:bodyPr/>
          <a:lstStyle/>
          <a:p>
            <a:fld id="{A8CBF5B2-028F-4E29-A8FB-D914875C6F2F}" type="slidenum">
              <a:rPr lang="it-IT" smtClean="0"/>
              <a:pPr/>
              <a:t>13</a:t>
            </a:fld>
            <a:endParaRPr lang="it-IT" dirty="0"/>
          </a:p>
        </p:txBody>
      </p:sp>
      <p:sp>
        <p:nvSpPr>
          <p:cNvPr id="7" name="CasellaDiTesto 6">
            <a:extLst>
              <a:ext uri="{FF2B5EF4-FFF2-40B4-BE49-F238E27FC236}">
                <a16:creationId xmlns:a16="http://schemas.microsoft.com/office/drawing/2014/main" id="{230991CF-67E1-C8EE-298B-FB549CB878EB}"/>
              </a:ext>
            </a:extLst>
          </p:cNvPr>
          <p:cNvSpPr txBox="1"/>
          <p:nvPr/>
        </p:nvSpPr>
        <p:spPr>
          <a:xfrm>
            <a:off x="403556" y="2428909"/>
            <a:ext cx="5824627" cy="3031599"/>
          </a:xfrm>
          <a:prstGeom prst="rect">
            <a:avLst/>
          </a:prstGeom>
          <a:noFill/>
        </p:spPr>
        <p:txBody>
          <a:bodyPr wrap="square" rtlCol="0">
            <a:spAutoFit/>
          </a:bodyPr>
          <a:lstStyle/>
          <a:p>
            <a:pPr>
              <a:spcAft>
                <a:spcPts val="600"/>
              </a:spcAft>
            </a:pPr>
            <a:r>
              <a:rPr lang="it-IT" sz="2000" dirty="0"/>
              <a:t>Alle caratteristiche comuni a tutti i </a:t>
            </a:r>
            <a:r>
              <a:rPr lang="it-IT" sz="2000" b="1" dirty="0">
                <a:solidFill>
                  <a:schemeClr val="accent6">
                    <a:lumMod val="75000"/>
                  </a:schemeClr>
                </a:solidFill>
              </a:rPr>
              <a:t>Servizi</a:t>
            </a:r>
            <a:r>
              <a:rPr lang="it-IT" sz="2000" dirty="0"/>
              <a:t> si aggiunge:</a:t>
            </a:r>
          </a:p>
          <a:p>
            <a:pPr marL="342900" indent="-342900">
              <a:buFont typeface="Wingdings" panose="05000000000000000000" pitchFamily="2" charset="2"/>
              <a:buChar char="§"/>
            </a:pPr>
            <a:r>
              <a:rPr lang="it-IT" sz="2000" dirty="0"/>
              <a:t>Per i </a:t>
            </a:r>
            <a:r>
              <a:rPr lang="it-IT" sz="2000" b="1" dirty="0">
                <a:solidFill>
                  <a:schemeClr val="accent6">
                    <a:lumMod val="75000"/>
                  </a:schemeClr>
                </a:solidFill>
              </a:rPr>
              <a:t>professionisti</a:t>
            </a:r>
            <a:r>
              <a:rPr lang="it-IT" sz="2000" dirty="0"/>
              <a:t> convenzionati con </a:t>
            </a:r>
            <a:r>
              <a:rPr lang="it-IT" sz="2000" b="1" dirty="0">
                <a:solidFill>
                  <a:schemeClr val="accent6">
                    <a:lumMod val="75000"/>
                  </a:schemeClr>
                </a:solidFill>
              </a:rPr>
              <a:t>Sister</a:t>
            </a:r>
            <a:r>
              <a:rPr lang="it-IT" sz="2000" dirty="0"/>
              <a:t> e abilitati alla trasmissione dei documenti catastali:</a:t>
            </a:r>
          </a:p>
          <a:p>
            <a:pPr marL="800100" lvl="1" indent="-342900">
              <a:buFont typeface="Wingdings" panose="05000000000000000000" pitchFamily="2" charset="2"/>
              <a:buChar char="ü"/>
            </a:pPr>
            <a:r>
              <a:rPr lang="it-IT" dirty="0"/>
              <a:t>il servizio «riconosce» l’utente come titolare di una convenzione di presentazione documenti catastali e gli consente di effettuare il </a:t>
            </a:r>
            <a:r>
              <a:rPr lang="it-IT" b="1" dirty="0">
                <a:solidFill>
                  <a:schemeClr val="accent6">
                    <a:lumMod val="75000"/>
                  </a:schemeClr>
                </a:solidFill>
              </a:rPr>
              <a:t>pagamento</a:t>
            </a:r>
            <a:r>
              <a:rPr lang="it-IT" dirty="0"/>
              <a:t> anche attraverso l’utilizzo del «</a:t>
            </a:r>
            <a:r>
              <a:rPr lang="it-IT" b="1" dirty="0">
                <a:solidFill>
                  <a:schemeClr val="accent6">
                    <a:lumMod val="75000"/>
                  </a:schemeClr>
                </a:solidFill>
              </a:rPr>
              <a:t>castelletto nazionale</a:t>
            </a:r>
            <a:r>
              <a:rPr lang="it-IT" dirty="0"/>
              <a:t>»</a:t>
            </a:r>
          </a:p>
          <a:p>
            <a:pPr marL="800100" lvl="1" indent="-342900">
              <a:buFont typeface="Wingdings" panose="05000000000000000000" pitchFamily="2" charset="2"/>
              <a:buChar char="ü"/>
            </a:pPr>
            <a:r>
              <a:rPr lang="it-IT" dirty="0"/>
              <a:t>il servizio consente la </a:t>
            </a:r>
            <a:r>
              <a:rPr lang="it-IT" b="1" dirty="0">
                <a:solidFill>
                  <a:schemeClr val="accent6">
                    <a:lumMod val="75000"/>
                  </a:schemeClr>
                </a:solidFill>
              </a:rPr>
              <a:t>trasmissione</a:t>
            </a:r>
            <a:r>
              <a:rPr lang="it-IT" dirty="0"/>
              <a:t> della voltura al </a:t>
            </a:r>
            <a:r>
              <a:rPr lang="it-IT" b="1" dirty="0">
                <a:solidFill>
                  <a:schemeClr val="accent6">
                    <a:lumMod val="75000"/>
                  </a:schemeClr>
                </a:solidFill>
              </a:rPr>
              <a:t>titolare</a:t>
            </a:r>
            <a:r>
              <a:rPr lang="it-IT" dirty="0"/>
              <a:t> della convenzione oppure dai suoi </a:t>
            </a:r>
            <a:r>
              <a:rPr lang="it-IT" b="1" dirty="0">
                <a:solidFill>
                  <a:schemeClr val="accent6">
                    <a:lumMod val="75000"/>
                  </a:schemeClr>
                </a:solidFill>
              </a:rPr>
              <a:t>collaboratori</a:t>
            </a:r>
            <a:endParaRPr lang="it-IT" sz="2000" dirty="0"/>
          </a:p>
        </p:txBody>
      </p:sp>
      <p:pic>
        <p:nvPicPr>
          <p:cNvPr id="8" name="Immagine 7">
            <a:extLst>
              <a:ext uri="{FF2B5EF4-FFF2-40B4-BE49-F238E27FC236}">
                <a16:creationId xmlns:a16="http://schemas.microsoft.com/office/drawing/2014/main" id="{5ACFB4DF-8B1A-766E-2B7E-7A5EFCE2E778}"/>
              </a:ext>
            </a:extLst>
          </p:cNvPr>
          <p:cNvPicPr>
            <a:picLocks noChangeAspect="1"/>
          </p:cNvPicPr>
          <p:nvPr/>
        </p:nvPicPr>
        <p:blipFill rotWithShape="1">
          <a:blip r:embed="rId4"/>
          <a:srcRect r="16154" b="16930"/>
          <a:stretch/>
        </p:blipFill>
        <p:spPr>
          <a:xfrm>
            <a:off x="6372480" y="4150828"/>
            <a:ext cx="1534943" cy="605272"/>
          </a:xfrm>
          <a:prstGeom prst="rect">
            <a:avLst/>
          </a:prstGeom>
          <a:ln>
            <a:solidFill>
              <a:schemeClr val="bg1">
                <a:lumMod val="50000"/>
              </a:schemeClr>
            </a:solidFill>
          </a:ln>
        </p:spPr>
      </p:pic>
    </p:spTree>
    <p:extLst>
      <p:ext uri="{BB962C8B-B14F-4D97-AF65-F5344CB8AC3E}">
        <p14:creationId xmlns:p14="http://schemas.microsoft.com/office/powerpoint/2010/main" val="268400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BA1787E1-2191-5FF1-12DD-086EB67B822F}"/>
              </a:ext>
            </a:extLst>
          </p:cNvPr>
          <p:cNvSpPr>
            <a:spLocks noGrp="1"/>
          </p:cNvSpPr>
          <p:nvPr>
            <p:ph type="ftr" sz="quarter" idx="11"/>
          </p:nvPr>
        </p:nvSpPr>
        <p:spPr/>
        <p:txBody>
          <a:bodyPr/>
          <a:lstStyle/>
          <a:p>
            <a:r>
              <a:rPr lang="it-IT"/>
              <a:t>Evoluzione dei servizi di consultazione ed aggiornamento del CT e del CF</a:t>
            </a:r>
            <a:endParaRPr lang="it-IT" dirty="0"/>
          </a:p>
        </p:txBody>
      </p:sp>
      <p:sp>
        <p:nvSpPr>
          <p:cNvPr id="3" name="Titolo 2">
            <a:extLst>
              <a:ext uri="{FF2B5EF4-FFF2-40B4-BE49-F238E27FC236}">
                <a16:creationId xmlns:a16="http://schemas.microsoft.com/office/drawing/2014/main" id="{5ED193C1-FE81-BBC8-5910-A16B75C1BCF9}"/>
              </a:ext>
            </a:extLst>
          </p:cNvPr>
          <p:cNvSpPr>
            <a:spLocks noGrp="1"/>
          </p:cNvSpPr>
          <p:nvPr>
            <p:ph type="title"/>
          </p:nvPr>
        </p:nvSpPr>
        <p:spPr/>
        <p:txBody>
          <a:bodyPr/>
          <a:lstStyle/>
          <a:p>
            <a:r>
              <a:rPr lang="it-IT" sz="3200" dirty="0"/>
              <a:t>Voltura-WEB</a:t>
            </a:r>
            <a:endParaRPr lang="it-IT" dirty="0"/>
          </a:p>
        </p:txBody>
      </p:sp>
      <p:pic>
        <p:nvPicPr>
          <p:cNvPr id="5" name="Picture 8" descr="Web Application Icons - Free SVG &amp; PNG Web Application Images - Noun Project">
            <a:extLst>
              <a:ext uri="{FF2B5EF4-FFF2-40B4-BE49-F238E27FC236}">
                <a16:creationId xmlns:a16="http://schemas.microsoft.com/office/drawing/2014/main" id="{C6C559E8-96E1-88F8-0C61-868781655F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156" y="1636420"/>
            <a:ext cx="828000" cy="82800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AFA9721D-43D8-CBDA-20B6-0BB23637EFF0}"/>
              </a:ext>
            </a:extLst>
          </p:cNvPr>
          <p:cNvSpPr txBox="1"/>
          <p:nvPr/>
        </p:nvSpPr>
        <p:spPr>
          <a:xfrm>
            <a:off x="1345471" y="1638325"/>
            <a:ext cx="7403242" cy="646331"/>
          </a:xfrm>
          <a:prstGeom prst="rect">
            <a:avLst/>
          </a:prstGeom>
          <a:noFill/>
        </p:spPr>
        <p:txBody>
          <a:bodyPr wrap="square" rtlCol="0">
            <a:spAutoFit/>
          </a:bodyPr>
          <a:lstStyle/>
          <a:p>
            <a:r>
              <a:rPr lang="it-IT" b="1" dirty="0">
                <a:latin typeface="Century Gothic" panose="020B0502020202020204" pitchFamily="34" charset="0"/>
              </a:rPr>
              <a:t>Compilazione e presentazione telematica di una </a:t>
            </a:r>
            <a:r>
              <a:rPr lang="it-IT" b="1" dirty="0">
                <a:solidFill>
                  <a:schemeClr val="accent6">
                    <a:lumMod val="75000"/>
                  </a:schemeClr>
                </a:solidFill>
                <a:latin typeface="Century Gothic" panose="020B0502020202020204" pitchFamily="34" charset="0"/>
              </a:rPr>
              <a:t>domanda di volture</a:t>
            </a:r>
          </a:p>
        </p:txBody>
      </p:sp>
      <p:sp>
        <p:nvSpPr>
          <p:cNvPr id="4" name="Segnaposto numero diapositiva 3">
            <a:extLst>
              <a:ext uri="{FF2B5EF4-FFF2-40B4-BE49-F238E27FC236}">
                <a16:creationId xmlns:a16="http://schemas.microsoft.com/office/drawing/2014/main" id="{5BBAAE56-4641-705F-9050-C8D06D590E2F}"/>
              </a:ext>
            </a:extLst>
          </p:cNvPr>
          <p:cNvSpPr>
            <a:spLocks noGrp="1"/>
          </p:cNvSpPr>
          <p:nvPr>
            <p:ph type="sldNum" sz="quarter" idx="12"/>
          </p:nvPr>
        </p:nvSpPr>
        <p:spPr/>
        <p:txBody>
          <a:bodyPr/>
          <a:lstStyle/>
          <a:p>
            <a:fld id="{A8CBF5B2-028F-4E29-A8FB-D914875C6F2F}" type="slidenum">
              <a:rPr lang="it-IT" smtClean="0"/>
              <a:pPr/>
              <a:t>14</a:t>
            </a:fld>
            <a:endParaRPr lang="it-IT" dirty="0"/>
          </a:p>
        </p:txBody>
      </p:sp>
      <p:pic>
        <p:nvPicPr>
          <p:cNvPr id="8" name="Immagine 7">
            <a:extLst>
              <a:ext uri="{FF2B5EF4-FFF2-40B4-BE49-F238E27FC236}">
                <a16:creationId xmlns:a16="http://schemas.microsoft.com/office/drawing/2014/main" id="{84EC2459-5036-EE89-0349-3D1494D502AD}"/>
              </a:ext>
            </a:extLst>
          </p:cNvPr>
          <p:cNvPicPr>
            <a:picLocks noChangeAspect="1"/>
          </p:cNvPicPr>
          <p:nvPr/>
        </p:nvPicPr>
        <p:blipFill rotWithShape="1">
          <a:blip r:embed="rId3"/>
          <a:srcRect b="31622"/>
          <a:stretch/>
        </p:blipFill>
        <p:spPr>
          <a:xfrm>
            <a:off x="5719299" y="2430564"/>
            <a:ext cx="3173181" cy="1718516"/>
          </a:xfrm>
          <a:prstGeom prst="rect">
            <a:avLst/>
          </a:prstGeom>
          <a:ln>
            <a:solidFill>
              <a:schemeClr val="bg1">
                <a:lumMod val="50000"/>
              </a:schemeClr>
            </a:solidFill>
          </a:ln>
        </p:spPr>
      </p:pic>
      <p:sp>
        <p:nvSpPr>
          <p:cNvPr id="10" name="CasellaDiTesto 9">
            <a:extLst>
              <a:ext uri="{FF2B5EF4-FFF2-40B4-BE49-F238E27FC236}">
                <a16:creationId xmlns:a16="http://schemas.microsoft.com/office/drawing/2014/main" id="{4A97BC6D-D968-EAD8-2889-98BDE63BB9AE}"/>
              </a:ext>
            </a:extLst>
          </p:cNvPr>
          <p:cNvSpPr txBox="1"/>
          <p:nvPr/>
        </p:nvSpPr>
        <p:spPr>
          <a:xfrm>
            <a:off x="1345471" y="2420888"/>
            <a:ext cx="4234641" cy="1140697"/>
          </a:xfrm>
          <a:prstGeom prst="rect">
            <a:avLst/>
          </a:prstGeom>
          <a:noFill/>
        </p:spPr>
        <p:txBody>
          <a:bodyPr wrap="square">
            <a:spAutoFit/>
          </a:bodyPr>
          <a:lstStyle/>
          <a:p>
            <a:pPr>
              <a:lnSpc>
                <a:spcPts val="2800"/>
              </a:lnSpc>
            </a:pPr>
            <a:r>
              <a:rPr lang="it-IT" dirty="0"/>
              <a:t>Migra in </a:t>
            </a:r>
            <a:r>
              <a:rPr lang="it-IT" b="1" dirty="0">
                <a:solidFill>
                  <a:schemeClr val="accent6">
                    <a:lumMod val="75000"/>
                  </a:schemeClr>
                </a:solidFill>
              </a:rPr>
              <a:t>ambiente web</a:t>
            </a:r>
            <a:r>
              <a:rPr lang="it-IT" dirty="0"/>
              <a:t> le funzionalità dell’applicativo </a:t>
            </a:r>
            <a:r>
              <a:rPr lang="it-IT" b="1" dirty="0">
                <a:solidFill>
                  <a:schemeClr val="accent6">
                    <a:lumMod val="75000"/>
                  </a:schemeClr>
                </a:solidFill>
              </a:rPr>
              <a:t>Voltura 2.0</a:t>
            </a:r>
            <a:r>
              <a:rPr lang="it-IT" dirty="0"/>
              <a:t>, attualmente disponibile sulla “Scrivania del Territorio”</a:t>
            </a:r>
          </a:p>
        </p:txBody>
      </p:sp>
      <p:pic>
        <p:nvPicPr>
          <p:cNvPr id="12" name="Immagine 11">
            <a:extLst>
              <a:ext uri="{FF2B5EF4-FFF2-40B4-BE49-F238E27FC236}">
                <a16:creationId xmlns:a16="http://schemas.microsoft.com/office/drawing/2014/main" id="{E19E4BEF-4A64-5C02-D2B6-985A87C53CF1}"/>
              </a:ext>
            </a:extLst>
          </p:cNvPr>
          <p:cNvPicPr>
            <a:picLocks noChangeAspect="1"/>
          </p:cNvPicPr>
          <p:nvPr/>
        </p:nvPicPr>
        <p:blipFill rotWithShape="1">
          <a:blip r:embed="rId4"/>
          <a:srcRect r="14639"/>
          <a:stretch/>
        </p:blipFill>
        <p:spPr>
          <a:xfrm>
            <a:off x="1403349" y="3561585"/>
            <a:ext cx="4055017" cy="2709045"/>
          </a:xfrm>
          <a:prstGeom prst="rect">
            <a:avLst/>
          </a:prstGeom>
          <a:ln>
            <a:noFill/>
          </a:ln>
          <a:effectLst>
            <a:outerShdw blurRad="292100" dist="139700" dir="2700000" algn="tl" rotWithShape="0">
              <a:srgbClr val="333333">
                <a:alpha val="65000"/>
              </a:srgbClr>
            </a:outerShdw>
          </a:effectLst>
        </p:spPr>
      </p:pic>
      <p:grpSp>
        <p:nvGrpSpPr>
          <p:cNvPr id="15" name="Gruppo 14">
            <a:extLst>
              <a:ext uri="{FF2B5EF4-FFF2-40B4-BE49-F238E27FC236}">
                <a16:creationId xmlns:a16="http://schemas.microsoft.com/office/drawing/2014/main" id="{3C8C76AF-D109-5DB1-02F2-649FB5D6D3EB}"/>
              </a:ext>
            </a:extLst>
          </p:cNvPr>
          <p:cNvGrpSpPr/>
          <p:nvPr/>
        </p:nvGrpSpPr>
        <p:grpSpPr>
          <a:xfrm>
            <a:off x="1403349" y="2430564"/>
            <a:ext cx="7489131" cy="3844378"/>
            <a:chOff x="1403349" y="2430564"/>
            <a:chExt cx="7489131" cy="3844378"/>
          </a:xfrm>
        </p:grpSpPr>
        <p:pic>
          <p:nvPicPr>
            <p:cNvPr id="13" name="Immagine 12">
              <a:extLst>
                <a:ext uri="{FF2B5EF4-FFF2-40B4-BE49-F238E27FC236}">
                  <a16:creationId xmlns:a16="http://schemas.microsoft.com/office/drawing/2014/main" id="{7F4191B2-CE98-7440-4E86-C38F9240063F}"/>
                </a:ext>
              </a:extLst>
            </p:cNvPr>
            <p:cNvPicPr>
              <a:picLocks noChangeAspect="1"/>
            </p:cNvPicPr>
            <p:nvPr/>
          </p:nvPicPr>
          <p:blipFill>
            <a:blip r:embed="rId5"/>
            <a:stretch>
              <a:fillRect/>
            </a:stretch>
          </p:blipFill>
          <p:spPr>
            <a:xfrm>
              <a:off x="5719299" y="2430564"/>
              <a:ext cx="3173181" cy="1718516"/>
            </a:xfrm>
            <a:prstGeom prst="rect">
              <a:avLst/>
            </a:prstGeom>
            <a:ln>
              <a:noFill/>
            </a:ln>
            <a:effectLst>
              <a:outerShdw blurRad="292100" dist="139700" dir="2700000" algn="tl" rotWithShape="0">
                <a:srgbClr val="333333">
                  <a:alpha val="65000"/>
                </a:srgbClr>
              </a:outerShdw>
            </a:effectLst>
          </p:spPr>
        </p:pic>
        <p:pic>
          <p:nvPicPr>
            <p:cNvPr id="14" name="Immagine 13">
              <a:extLst>
                <a:ext uri="{FF2B5EF4-FFF2-40B4-BE49-F238E27FC236}">
                  <a16:creationId xmlns:a16="http://schemas.microsoft.com/office/drawing/2014/main" id="{3D7BDED2-FB0E-FFF9-D0B8-D6F2AD18AA8F}"/>
                </a:ext>
              </a:extLst>
            </p:cNvPr>
            <p:cNvPicPr>
              <a:picLocks noChangeAspect="1"/>
            </p:cNvPicPr>
            <p:nvPr/>
          </p:nvPicPr>
          <p:blipFill>
            <a:blip r:embed="rId6"/>
            <a:stretch>
              <a:fillRect/>
            </a:stretch>
          </p:blipFill>
          <p:spPr>
            <a:xfrm>
              <a:off x="1403349" y="3564142"/>
              <a:ext cx="4074482" cy="2710800"/>
            </a:xfrm>
            <a:prstGeom prst="rect">
              <a:avLst/>
            </a:prstGeom>
            <a:ln>
              <a:solidFill>
                <a:schemeClr val="bg1">
                  <a:lumMod val="50000"/>
                </a:schemeClr>
              </a:solidFill>
            </a:ln>
            <a:effectLst>
              <a:outerShdw blurRad="50800" dist="38100" dir="10800000" algn="r" rotWithShape="0">
                <a:prstClr val="black">
                  <a:alpha val="40000"/>
                </a:prstClr>
              </a:outerShdw>
            </a:effectLst>
          </p:spPr>
        </p:pic>
      </p:grpSp>
    </p:spTree>
    <p:extLst>
      <p:ext uri="{BB962C8B-B14F-4D97-AF65-F5344CB8AC3E}">
        <p14:creationId xmlns:p14="http://schemas.microsoft.com/office/powerpoint/2010/main" val="99957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BA1787E1-2191-5FF1-12DD-086EB67B822F}"/>
              </a:ext>
            </a:extLst>
          </p:cNvPr>
          <p:cNvSpPr>
            <a:spLocks noGrp="1"/>
          </p:cNvSpPr>
          <p:nvPr>
            <p:ph type="ftr" sz="quarter" idx="11"/>
          </p:nvPr>
        </p:nvSpPr>
        <p:spPr/>
        <p:txBody>
          <a:bodyPr/>
          <a:lstStyle/>
          <a:p>
            <a:r>
              <a:rPr lang="it-IT"/>
              <a:t>Evoluzione dei servizi di consultazione ed aggiornamento del CT e del CF</a:t>
            </a:r>
            <a:endParaRPr lang="it-IT" dirty="0"/>
          </a:p>
        </p:txBody>
      </p:sp>
      <p:sp>
        <p:nvSpPr>
          <p:cNvPr id="3" name="Titolo 2">
            <a:extLst>
              <a:ext uri="{FF2B5EF4-FFF2-40B4-BE49-F238E27FC236}">
                <a16:creationId xmlns:a16="http://schemas.microsoft.com/office/drawing/2014/main" id="{5ED193C1-FE81-BBC8-5910-A16B75C1BCF9}"/>
              </a:ext>
            </a:extLst>
          </p:cNvPr>
          <p:cNvSpPr>
            <a:spLocks noGrp="1"/>
          </p:cNvSpPr>
          <p:nvPr>
            <p:ph type="title"/>
          </p:nvPr>
        </p:nvSpPr>
        <p:spPr/>
        <p:txBody>
          <a:bodyPr/>
          <a:lstStyle/>
          <a:p>
            <a:r>
              <a:rPr lang="it-IT" sz="3200" dirty="0"/>
              <a:t>DoCTe-WEB</a:t>
            </a:r>
            <a:endParaRPr lang="it-IT" dirty="0"/>
          </a:p>
        </p:txBody>
      </p:sp>
      <p:pic>
        <p:nvPicPr>
          <p:cNvPr id="5" name="Picture 8" descr="Web Application Icons - Free SVG &amp; PNG Web Application Images - Noun Project">
            <a:extLst>
              <a:ext uri="{FF2B5EF4-FFF2-40B4-BE49-F238E27FC236}">
                <a16:creationId xmlns:a16="http://schemas.microsoft.com/office/drawing/2014/main" id="{C6C559E8-96E1-88F8-0C61-868781655F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156" y="1636420"/>
            <a:ext cx="828000" cy="82800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AFA9721D-43D8-CBDA-20B6-0BB23637EFF0}"/>
              </a:ext>
            </a:extLst>
          </p:cNvPr>
          <p:cNvSpPr txBox="1"/>
          <p:nvPr/>
        </p:nvSpPr>
        <p:spPr>
          <a:xfrm>
            <a:off x="1345471" y="1638325"/>
            <a:ext cx="7403242" cy="584775"/>
          </a:xfrm>
          <a:prstGeom prst="rect">
            <a:avLst/>
          </a:prstGeom>
          <a:noFill/>
        </p:spPr>
        <p:txBody>
          <a:bodyPr wrap="square" rtlCol="0">
            <a:spAutoFit/>
          </a:bodyPr>
          <a:lstStyle/>
          <a:p>
            <a:r>
              <a:rPr lang="it-IT" b="1" dirty="0">
                <a:latin typeface="Century Gothic" panose="020B0502020202020204" pitchFamily="34" charset="0"/>
              </a:rPr>
              <a:t>Compilazione e presentazione telematica del Modello 26 </a:t>
            </a:r>
            <a:r>
              <a:rPr lang="it-IT" sz="1400" dirty="0">
                <a:latin typeface="Century Gothic" panose="020B0502020202020204" pitchFamily="34" charset="0"/>
              </a:rPr>
              <a:t>(dichiarazione di variazione nello stato e nelle rendite di un terreno)</a:t>
            </a:r>
          </a:p>
        </p:txBody>
      </p:sp>
      <p:sp>
        <p:nvSpPr>
          <p:cNvPr id="4" name="Segnaposto numero diapositiva 3">
            <a:extLst>
              <a:ext uri="{FF2B5EF4-FFF2-40B4-BE49-F238E27FC236}">
                <a16:creationId xmlns:a16="http://schemas.microsoft.com/office/drawing/2014/main" id="{9636316A-09F1-B085-0E9F-1F164D3D14BF}"/>
              </a:ext>
            </a:extLst>
          </p:cNvPr>
          <p:cNvSpPr>
            <a:spLocks noGrp="1"/>
          </p:cNvSpPr>
          <p:nvPr>
            <p:ph type="sldNum" sz="quarter" idx="12"/>
          </p:nvPr>
        </p:nvSpPr>
        <p:spPr/>
        <p:txBody>
          <a:bodyPr/>
          <a:lstStyle/>
          <a:p>
            <a:fld id="{A8CBF5B2-028F-4E29-A8FB-D914875C6F2F}" type="slidenum">
              <a:rPr lang="it-IT" smtClean="0"/>
              <a:pPr/>
              <a:t>15</a:t>
            </a:fld>
            <a:endParaRPr lang="it-IT" dirty="0"/>
          </a:p>
        </p:txBody>
      </p:sp>
      <p:sp>
        <p:nvSpPr>
          <p:cNvPr id="7" name="CasellaDiTesto 6">
            <a:extLst>
              <a:ext uri="{FF2B5EF4-FFF2-40B4-BE49-F238E27FC236}">
                <a16:creationId xmlns:a16="http://schemas.microsoft.com/office/drawing/2014/main" id="{C3DD629F-6B01-622E-1975-489951C889D8}"/>
              </a:ext>
            </a:extLst>
          </p:cNvPr>
          <p:cNvSpPr txBox="1"/>
          <p:nvPr/>
        </p:nvSpPr>
        <p:spPr>
          <a:xfrm>
            <a:off x="403556" y="2428908"/>
            <a:ext cx="4761121" cy="1015663"/>
          </a:xfrm>
          <a:prstGeom prst="rect">
            <a:avLst/>
          </a:prstGeom>
          <a:noFill/>
        </p:spPr>
        <p:txBody>
          <a:bodyPr wrap="square" rtlCol="0">
            <a:spAutoFit/>
          </a:bodyPr>
          <a:lstStyle/>
          <a:p>
            <a:pPr>
              <a:spcAft>
                <a:spcPts val="600"/>
              </a:spcAft>
            </a:pPr>
            <a:r>
              <a:rPr lang="it-IT" sz="2000" dirty="0"/>
              <a:t>Il Servizio consente la dichiarazione delle variazioni censuarie di una particella mediante la compilazione del </a:t>
            </a:r>
            <a:r>
              <a:rPr lang="it-IT" sz="2000" b="1" dirty="0">
                <a:solidFill>
                  <a:schemeClr val="accent6">
                    <a:lumMod val="75000"/>
                  </a:schemeClr>
                </a:solidFill>
              </a:rPr>
              <a:t>Modello 26</a:t>
            </a:r>
          </a:p>
        </p:txBody>
      </p:sp>
      <p:pic>
        <p:nvPicPr>
          <p:cNvPr id="8" name="Immagine 7">
            <a:extLst>
              <a:ext uri="{FF2B5EF4-FFF2-40B4-BE49-F238E27FC236}">
                <a16:creationId xmlns:a16="http://schemas.microsoft.com/office/drawing/2014/main" id="{7BBCB9B2-B1A8-B851-5660-BD90B1162A43}"/>
              </a:ext>
            </a:extLst>
          </p:cNvPr>
          <p:cNvPicPr>
            <a:picLocks noChangeAspect="1"/>
          </p:cNvPicPr>
          <p:nvPr/>
        </p:nvPicPr>
        <p:blipFill>
          <a:blip r:embed="rId3"/>
          <a:stretch>
            <a:fillRect/>
          </a:stretch>
        </p:blipFill>
        <p:spPr>
          <a:xfrm rot="20875276">
            <a:off x="5460257" y="3117139"/>
            <a:ext cx="2160000" cy="3053581"/>
          </a:xfrm>
          <a:prstGeom prst="rect">
            <a:avLst/>
          </a:prstGeom>
          <a:ln>
            <a:solidFill>
              <a:schemeClr val="bg1">
                <a:lumMod val="50000"/>
              </a:schemeClr>
            </a:solidFill>
          </a:ln>
          <a:effectLst>
            <a:outerShdw blurRad="292100" dist="139700" dir="2700000" algn="tl" rotWithShape="0">
              <a:srgbClr val="333333">
                <a:alpha val="65000"/>
              </a:srgbClr>
            </a:outerShdw>
          </a:effectLst>
        </p:spPr>
      </p:pic>
      <p:pic>
        <p:nvPicPr>
          <p:cNvPr id="9" name="Immagine 8">
            <a:extLst>
              <a:ext uri="{FF2B5EF4-FFF2-40B4-BE49-F238E27FC236}">
                <a16:creationId xmlns:a16="http://schemas.microsoft.com/office/drawing/2014/main" id="{9854A03A-E906-B47E-AED5-F5CFCE60FF36}"/>
              </a:ext>
            </a:extLst>
          </p:cNvPr>
          <p:cNvPicPr>
            <a:picLocks noChangeAspect="1"/>
          </p:cNvPicPr>
          <p:nvPr/>
        </p:nvPicPr>
        <p:blipFill>
          <a:blip r:embed="rId4"/>
          <a:stretch>
            <a:fillRect/>
          </a:stretch>
        </p:blipFill>
        <p:spPr>
          <a:xfrm rot="21299913">
            <a:off x="6324593" y="3239470"/>
            <a:ext cx="2160000" cy="3069850"/>
          </a:xfrm>
          <a:prstGeom prst="rect">
            <a:avLst/>
          </a:prstGeom>
          <a:ln>
            <a:solidFill>
              <a:schemeClr val="bg1">
                <a:lumMod val="50000"/>
              </a:schemeClr>
            </a:solidFill>
          </a:ln>
          <a:effectLst>
            <a:outerShdw blurRad="292100" dist="139700" dir="2700000" algn="tl" rotWithShape="0">
              <a:srgbClr val="333333">
                <a:alpha val="65000"/>
              </a:srgbClr>
            </a:outerShdw>
          </a:effectLst>
        </p:spPr>
      </p:pic>
      <p:pic>
        <p:nvPicPr>
          <p:cNvPr id="1026" name="Picture 2" descr="Terreno agricolo: è possibile costruire? | Geier">
            <a:extLst>
              <a:ext uri="{FF2B5EF4-FFF2-40B4-BE49-F238E27FC236}">
                <a16:creationId xmlns:a16="http://schemas.microsoft.com/office/drawing/2014/main" id="{5A1C31EB-D1D7-C1EC-2E1D-91B783A86C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3537320"/>
            <a:ext cx="3960000" cy="2772000"/>
          </a:xfrm>
          <a:prstGeom prst="rect">
            <a:avLst/>
          </a:prstGeom>
          <a:ln w="28575">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4" name="Immagine 23" descr="Immagine che contiene Elementi grafici, logo, grafica, Carattere&#10;&#10;Descrizione generata automaticamente">
            <a:extLst>
              <a:ext uri="{FF2B5EF4-FFF2-40B4-BE49-F238E27FC236}">
                <a16:creationId xmlns:a16="http://schemas.microsoft.com/office/drawing/2014/main" id="{9AAFCFD0-E633-7146-0678-4B98D6EF04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4288" y="2204864"/>
            <a:ext cx="1728192" cy="888245"/>
          </a:xfrm>
          <a:prstGeom prst="rect">
            <a:avLst/>
          </a:prstGeom>
        </p:spPr>
      </p:pic>
    </p:spTree>
    <p:extLst>
      <p:ext uri="{BB962C8B-B14F-4D97-AF65-F5344CB8AC3E}">
        <p14:creationId xmlns:p14="http://schemas.microsoft.com/office/powerpoint/2010/main" val="292516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LE CAVE - LAGHETTO PATRIMONIO UNICO PER LA PESCA SPORTIVA - Match Fishing  Italia">
            <a:extLst>
              <a:ext uri="{FF2B5EF4-FFF2-40B4-BE49-F238E27FC236}">
                <a16:creationId xmlns:a16="http://schemas.microsoft.com/office/drawing/2014/main" id="{BF952FEE-7EDF-5D7C-0A4E-4FFFE56E16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8550" y="4489898"/>
            <a:ext cx="1659914" cy="12433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La rotazione delle colture è una necessità ecologica, non un obbligo! -  European Consumers">
            <a:extLst>
              <a:ext uri="{FF2B5EF4-FFF2-40B4-BE49-F238E27FC236}">
                <a16:creationId xmlns:a16="http://schemas.microsoft.com/office/drawing/2014/main" id="{0392D488-B68F-F12F-A7FE-6A266BF29B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2044" y="2857500"/>
            <a:ext cx="1616420" cy="1143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Segnaposto piè di pagina 1">
            <a:extLst>
              <a:ext uri="{FF2B5EF4-FFF2-40B4-BE49-F238E27FC236}">
                <a16:creationId xmlns:a16="http://schemas.microsoft.com/office/drawing/2014/main" id="{BA1787E1-2191-5FF1-12DD-086EB67B822F}"/>
              </a:ext>
            </a:extLst>
          </p:cNvPr>
          <p:cNvSpPr>
            <a:spLocks noGrp="1"/>
          </p:cNvSpPr>
          <p:nvPr>
            <p:ph type="ftr" sz="quarter" idx="11"/>
          </p:nvPr>
        </p:nvSpPr>
        <p:spPr/>
        <p:txBody>
          <a:bodyPr/>
          <a:lstStyle/>
          <a:p>
            <a:r>
              <a:rPr lang="it-IT"/>
              <a:t>Evoluzione dei servizi di consultazione ed aggiornamento del CT e del CF</a:t>
            </a:r>
            <a:endParaRPr lang="it-IT" dirty="0"/>
          </a:p>
        </p:txBody>
      </p:sp>
      <p:sp>
        <p:nvSpPr>
          <p:cNvPr id="3" name="Titolo 2">
            <a:extLst>
              <a:ext uri="{FF2B5EF4-FFF2-40B4-BE49-F238E27FC236}">
                <a16:creationId xmlns:a16="http://schemas.microsoft.com/office/drawing/2014/main" id="{5ED193C1-FE81-BBC8-5910-A16B75C1BCF9}"/>
              </a:ext>
            </a:extLst>
          </p:cNvPr>
          <p:cNvSpPr>
            <a:spLocks noGrp="1"/>
          </p:cNvSpPr>
          <p:nvPr>
            <p:ph type="title"/>
          </p:nvPr>
        </p:nvSpPr>
        <p:spPr/>
        <p:txBody>
          <a:bodyPr/>
          <a:lstStyle/>
          <a:p>
            <a:r>
              <a:rPr lang="it-IT" sz="3200" dirty="0"/>
              <a:t>DoCTe-WEB</a:t>
            </a:r>
            <a:endParaRPr lang="it-IT" dirty="0"/>
          </a:p>
        </p:txBody>
      </p:sp>
      <p:pic>
        <p:nvPicPr>
          <p:cNvPr id="5" name="Picture 8" descr="Web Application Icons - Free SVG &amp; PNG Web Application Images - Noun Project">
            <a:extLst>
              <a:ext uri="{FF2B5EF4-FFF2-40B4-BE49-F238E27FC236}">
                <a16:creationId xmlns:a16="http://schemas.microsoft.com/office/drawing/2014/main" id="{C6C559E8-96E1-88F8-0C61-868781655F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156" y="1636420"/>
            <a:ext cx="828000" cy="82800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AFA9721D-43D8-CBDA-20B6-0BB23637EFF0}"/>
              </a:ext>
            </a:extLst>
          </p:cNvPr>
          <p:cNvSpPr txBox="1"/>
          <p:nvPr/>
        </p:nvSpPr>
        <p:spPr>
          <a:xfrm>
            <a:off x="1345471" y="1638325"/>
            <a:ext cx="7403242" cy="584775"/>
          </a:xfrm>
          <a:prstGeom prst="rect">
            <a:avLst/>
          </a:prstGeom>
          <a:noFill/>
        </p:spPr>
        <p:txBody>
          <a:bodyPr wrap="square" rtlCol="0">
            <a:spAutoFit/>
          </a:bodyPr>
          <a:lstStyle/>
          <a:p>
            <a:r>
              <a:rPr lang="it-IT" b="1" dirty="0">
                <a:latin typeface="Century Gothic" panose="020B0502020202020204" pitchFamily="34" charset="0"/>
              </a:rPr>
              <a:t>Compilazione e presentazione telematica del Modello 26 </a:t>
            </a:r>
            <a:r>
              <a:rPr lang="it-IT" sz="1400" dirty="0">
                <a:latin typeface="Century Gothic" panose="020B0502020202020204" pitchFamily="34" charset="0"/>
              </a:rPr>
              <a:t>(dichiarazione di variazione nello stato e nelle rendite di un terreno)</a:t>
            </a:r>
          </a:p>
        </p:txBody>
      </p:sp>
      <p:sp>
        <p:nvSpPr>
          <p:cNvPr id="4" name="Segnaposto numero diapositiva 3">
            <a:extLst>
              <a:ext uri="{FF2B5EF4-FFF2-40B4-BE49-F238E27FC236}">
                <a16:creationId xmlns:a16="http://schemas.microsoft.com/office/drawing/2014/main" id="{9636316A-09F1-B085-0E9F-1F164D3D14BF}"/>
              </a:ext>
            </a:extLst>
          </p:cNvPr>
          <p:cNvSpPr>
            <a:spLocks noGrp="1"/>
          </p:cNvSpPr>
          <p:nvPr>
            <p:ph type="sldNum" sz="quarter" idx="12"/>
          </p:nvPr>
        </p:nvSpPr>
        <p:spPr/>
        <p:txBody>
          <a:bodyPr/>
          <a:lstStyle/>
          <a:p>
            <a:fld id="{A8CBF5B2-028F-4E29-A8FB-D914875C6F2F}" type="slidenum">
              <a:rPr lang="it-IT" smtClean="0"/>
              <a:pPr/>
              <a:t>16</a:t>
            </a:fld>
            <a:endParaRPr lang="it-IT" dirty="0"/>
          </a:p>
        </p:txBody>
      </p:sp>
      <p:pic>
        <p:nvPicPr>
          <p:cNvPr id="15" name="Immagine 14">
            <a:extLst>
              <a:ext uri="{FF2B5EF4-FFF2-40B4-BE49-F238E27FC236}">
                <a16:creationId xmlns:a16="http://schemas.microsoft.com/office/drawing/2014/main" id="{5F6AA1E2-4D3C-2C8A-B0B0-8D5F7AF8A3D9}"/>
              </a:ext>
            </a:extLst>
          </p:cNvPr>
          <p:cNvPicPr>
            <a:picLocks noChangeAspect="1"/>
          </p:cNvPicPr>
          <p:nvPr/>
        </p:nvPicPr>
        <p:blipFill>
          <a:blip r:embed="rId5"/>
          <a:stretch>
            <a:fillRect/>
          </a:stretch>
        </p:blipFill>
        <p:spPr>
          <a:xfrm>
            <a:off x="1339661" y="2436007"/>
            <a:ext cx="2917477" cy="3153233"/>
          </a:xfrm>
          <a:prstGeom prst="rect">
            <a:avLst/>
          </a:prstGeom>
          <a:ln>
            <a:noFill/>
          </a:ln>
          <a:effectLst>
            <a:outerShdw blurRad="292100" dist="139700" dir="2700000" algn="tl" rotWithShape="0">
              <a:srgbClr val="333333">
                <a:alpha val="65000"/>
              </a:srgbClr>
            </a:outerShdw>
          </a:effectLst>
        </p:spPr>
      </p:pic>
      <p:sp>
        <p:nvSpPr>
          <p:cNvPr id="16" name="CasellaDiTesto 15">
            <a:extLst>
              <a:ext uri="{FF2B5EF4-FFF2-40B4-BE49-F238E27FC236}">
                <a16:creationId xmlns:a16="http://schemas.microsoft.com/office/drawing/2014/main" id="{143E3966-997A-B423-E09F-33047252B05E}"/>
              </a:ext>
            </a:extLst>
          </p:cNvPr>
          <p:cNvSpPr txBox="1"/>
          <p:nvPr/>
        </p:nvSpPr>
        <p:spPr>
          <a:xfrm>
            <a:off x="1338693" y="2428909"/>
            <a:ext cx="7410020" cy="369332"/>
          </a:xfrm>
          <a:prstGeom prst="rect">
            <a:avLst/>
          </a:prstGeom>
          <a:noFill/>
        </p:spPr>
        <p:txBody>
          <a:bodyPr wrap="square" rtlCol="0">
            <a:spAutoFit/>
          </a:bodyPr>
          <a:lstStyle>
            <a:defPPr>
              <a:defRPr lang="it-IT"/>
            </a:defPPr>
            <a:lvl1pPr>
              <a:defRPr b="1" i="0" u="none" strike="noStrike" baseline="0">
                <a:solidFill>
                  <a:schemeClr val="tx2">
                    <a:lumMod val="50000"/>
                  </a:schemeClr>
                </a:solidFill>
              </a:defRPr>
            </a:lvl1pPr>
          </a:lstStyle>
          <a:p>
            <a:pPr algn="r"/>
            <a:r>
              <a:rPr lang="it-IT" dirty="0">
                <a:solidFill>
                  <a:schemeClr val="tx2">
                    <a:lumMod val="75000"/>
                  </a:schemeClr>
                </a:solidFill>
              </a:rPr>
              <a:t>Variazione di classamento</a:t>
            </a:r>
          </a:p>
        </p:txBody>
      </p:sp>
      <p:sp>
        <p:nvSpPr>
          <p:cNvPr id="20" name="CasellaDiTesto 19">
            <a:extLst>
              <a:ext uri="{FF2B5EF4-FFF2-40B4-BE49-F238E27FC236}">
                <a16:creationId xmlns:a16="http://schemas.microsoft.com/office/drawing/2014/main" id="{304E4F5D-23EA-3BFA-164A-80E312F5C882}"/>
              </a:ext>
            </a:extLst>
          </p:cNvPr>
          <p:cNvSpPr txBox="1"/>
          <p:nvPr/>
        </p:nvSpPr>
        <p:spPr>
          <a:xfrm>
            <a:off x="4139952" y="5553272"/>
            <a:ext cx="2917477" cy="540000"/>
          </a:xfrm>
          <a:prstGeom prst="homePlate">
            <a:avLst/>
          </a:prstGeom>
          <a:solidFill>
            <a:schemeClr val="accent1">
              <a:lumMod val="20000"/>
              <a:lumOff val="80000"/>
            </a:schemeClr>
          </a:solidFill>
          <a:ln>
            <a:solidFill>
              <a:schemeClr val="tx2">
                <a:lumMod val="60000"/>
                <a:lumOff val="40000"/>
              </a:schemeClr>
            </a:solidFill>
          </a:ln>
        </p:spPr>
        <p:txBody>
          <a:bodyPr wrap="none" rtlCol="0">
            <a:noAutofit/>
          </a:bodyPr>
          <a:lstStyle/>
          <a:p>
            <a:r>
              <a:rPr lang="it-IT" sz="1400" b="1" dirty="0"/>
              <a:t>E’ variata la classe di produttività</a:t>
            </a:r>
          </a:p>
          <a:p>
            <a:r>
              <a:rPr lang="it-IT" sz="1400" b="1" dirty="0"/>
              <a:t>della qualità censita</a:t>
            </a:r>
          </a:p>
        </p:txBody>
      </p:sp>
      <p:pic>
        <p:nvPicPr>
          <p:cNvPr id="2052" name="Picture 4" descr="Il nuovo campo di girasoli che aprirà alle porte del Comasco">
            <a:extLst>
              <a:ext uri="{FF2B5EF4-FFF2-40B4-BE49-F238E27FC236}">
                <a16:creationId xmlns:a16="http://schemas.microsoft.com/office/drawing/2014/main" id="{2D8A7FE7-8F07-8CF3-A3EE-2E0004CAD69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36096" y="3454958"/>
            <a:ext cx="1746050" cy="9821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8" name="CasellaDiTesto 17">
            <a:extLst>
              <a:ext uri="{FF2B5EF4-FFF2-40B4-BE49-F238E27FC236}">
                <a16:creationId xmlns:a16="http://schemas.microsoft.com/office/drawing/2014/main" id="{375549A6-4F8E-3B47-30D7-CA0F76C3EDD6}"/>
              </a:ext>
            </a:extLst>
          </p:cNvPr>
          <p:cNvSpPr txBox="1"/>
          <p:nvPr/>
        </p:nvSpPr>
        <p:spPr>
          <a:xfrm>
            <a:off x="4139952" y="3563724"/>
            <a:ext cx="1512168" cy="324000"/>
          </a:xfrm>
          <a:prstGeom prst="homePlate">
            <a:avLst/>
          </a:prstGeom>
          <a:solidFill>
            <a:schemeClr val="accent1">
              <a:lumMod val="20000"/>
              <a:lumOff val="80000"/>
            </a:schemeClr>
          </a:solidFill>
          <a:ln>
            <a:solidFill>
              <a:schemeClr val="tx2">
                <a:lumMod val="60000"/>
                <a:lumOff val="40000"/>
              </a:schemeClr>
            </a:solidFill>
          </a:ln>
        </p:spPr>
        <p:txBody>
          <a:bodyPr wrap="none" rtlCol="0">
            <a:noAutofit/>
          </a:bodyPr>
          <a:lstStyle/>
          <a:p>
            <a:r>
              <a:rPr lang="it-IT" sz="1400" b="1" dirty="0"/>
              <a:t>Specie vegetale</a:t>
            </a:r>
          </a:p>
        </p:txBody>
      </p:sp>
      <p:sp>
        <p:nvSpPr>
          <p:cNvPr id="17" name="CasellaDiTesto 16">
            <a:extLst>
              <a:ext uri="{FF2B5EF4-FFF2-40B4-BE49-F238E27FC236}">
                <a16:creationId xmlns:a16="http://schemas.microsoft.com/office/drawing/2014/main" id="{8B05FE79-CD4F-F413-812D-7A684E492464}"/>
              </a:ext>
            </a:extLst>
          </p:cNvPr>
          <p:cNvSpPr txBox="1"/>
          <p:nvPr/>
        </p:nvSpPr>
        <p:spPr>
          <a:xfrm>
            <a:off x="4139952" y="2940986"/>
            <a:ext cx="3240360" cy="324000"/>
          </a:xfrm>
          <a:prstGeom prst="homePlate">
            <a:avLst/>
          </a:prstGeom>
          <a:solidFill>
            <a:schemeClr val="accent1">
              <a:lumMod val="20000"/>
              <a:lumOff val="80000"/>
            </a:schemeClr>
          </a:solidFill>
          <a:ln>
            <a:solidFill>
              <a:schemeClr val="tx2">
                <a:lumMod val="60000"/>
                <a:lumOff val="40000"/>
              </a:schemeClr>
            </a:solidFill>
          </a:ln>
        </p:spPr>
        <p:txBody>
          <a:bodyPr wrap="none" rtlCol="0">
            <a:noAutofit/>
          </a:bodyPr>
          <a:lstStyle/>
          <a:p>
            <a:r>
              <a:rPr lang="it-IT" sz="1400" b="1" dirty="0"/>
              <a:t>Avvicendamento colturale</a:t>
            </a:r>
          </a:p>
        </p:txBody>
      </p:sp>
      <p:sp>
        <p:nvSpPr>
          <p:cNvPr id="19" name="CasellaDiTesto 18">
            <a:extLst>
              <a:ext uri="{FF2B5EF4-FFF2-40B4-BE49-F238E27FC236}">
                <a16:creationId xmlns:a16="http://schemas.microsoft.com/office/drawing/2014/main" id="{C95964EC-AC54-7F63-A9C6-C0EA540B5EAB}"/>
              </a:ext>
            </a:extLst>
          </p:cNvPr>
          <p:cNvSpPr txBox="1"/>
          <p:nvPr/>
        </p:nvSpPr>
        <p:spPr>
          <a:xfrm>
            <a:off x="4139952" y="4554452"/>
            <a:ext cx="3240000" cy="324000"/>
          </a:xfrm>
          <a:prstGeom prst="homePlate">
            <a:avLst/>
          </a:prstGeom>
          <a:solidFill>
            <a:schemeClr val="accent1">
              <a:lumMod val="20000"/>
              <a:lumOff val="80000"/>
            </a:schemeClr>
          </a:solidFill>
          <a:ln>
            <a:solidFill>
              <a:schemeClr val="tx2">
                <a:lumMod val="60000"/>
                <a:lumOff val="40000"/>
              </a:schemeClr>
            </a:solidFill>
          </a:ln>
        </p:spPr>
        <p:txBody>
          <a:bodyPr wrap="none" rtlCol="0">
            <a:noAutofit/>
          </a:bodyPr>
          <a:lstStyle/>
          <a:p>
            <a:r>
              <a:rPr lang="it-IT" sz="1400" b="1" dirty="0"/>
              <a:t>Non è praticata una coltura</a:t>
            </a:r>
          </a:p>
        </p:txBody>
      </p:sp>
      <p:sp>
        <p:nvSpPr>
          <p:cNvPr id="21" name="Rettangolo 20">
            <a:extLst>
              <a:ext uri="{FF2B5EF4-FFF2-40B4-BE49-F238E27FC236}">
                <a16:creationId xmlns:a16="http://schemas.microsoft.com/office/drawing/2014/main" id="{E1B98CDD-D350-21DE-0508-609E01B2E113}"/>
              </a:ext>
            </a:extLst>
          </p:cNvPr>
          <p:cNvSpPr/>
          <p:nvPr/>
        </p:nvSpPr>
        <p:spPr>
          <a:xfrm>
            <a:off x="6732240" y="5336145"/>
            <a:ext cx="1545616" cy="923330"/>
          </a:xfrm>
          <a:prstGeom prst="rect">
            <a:avLst/>
          </a:prstGeom>
          <a:noFill/>
        </p:spPr>
        <p:txBody>
          <a:bodyPr wrap="none" lIns="91440" tIns="45720" rIns="91440" bIns="45720">
            <a:spAutoFit/>
          </a:bodyPr>
          <a:lstStyle/>
          <a:p>
            <a:pPr algn="ctr"/>
            <a:r>
              <a:rPr lang="it-IT"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2 &gt; 3</a:t>
            </a:r>
          </a:p>
        </p:txBody>
      </p:sp>
    </p:spTree>
    <p:extLst>
      <p:ext uri="{BB962C8B-B14F-4D97-AF65-F5344CB8AC3E}">
        <p14:creationId xmlns:p14="http://schemas.microsoft.com/office/powerpoint/2010/main" val="224603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BA1787E1-2191-5FF1-12DD-086EB67B822F}"/>
              </a:ext>
            </a:extLst>
          </p:cNvPr>
          <p:cNvSpPr>
            <a:spLocks noGrp="1"/>
          </p:cNvSpPr>
          <p:nvPr>
            <p:ph type="ftr" sz="quarter" idx="11"/>
          </p:nvPr>
        </p:nvSpPr>
        <p:spPr/>
        <p:txBody>
          <a:bodyPr/>
          <a:lstStyle/>
          <a:p>
            <a:r>
              <a:rPr lang="it-IT"/>
              <a:t>Evoluzione dei servizi di consultazione ed aggiornamento del CT e del CF</a:t>
            </a:r>
            <a:endParaRPr lang="it-IT" dirty="0"/>
          </a:p>
        </p:txBody>
      </p:sp>
      <p:sp>
        <p:nvSpPr>
          <p:cNvPr id="3" name="Titolo 2">
            <a:extLst>
              <a:ext uri="{FF2B5EF4-FFF2-40B4-BE49-F238E27FC236}">
                <a16:creationId xmlns:a16="http://schemas.microsoft.com/office/drawing/2014/main" id="{5ED193C1-FE81-BBC8-5910-A16B75C1BCF9}"/>
              </a:ext>
            </a:extLst>
          </p:cNvPr>
          <p:cNvSpPr>
            <a:spLocks noGrp="1"/>
          </p:cNvSpPr>
          <p:nvPr>
            <p:ph type="title"/>
          </p:nvPr>
        </p:nvSpPr>
        <p:spPr/>
        <p:txBody>
          <a:bodyPr/>
          <a:lstStyle/>
          <a:p>
            <a:r>
              <a:rPr lang="it-IT" sz="3200" dirty="0"/>
              <a:t>DoCTe-WEB</a:t>
            </a:r>
            <a:endParaRPr lang="it-IT" dirty="0"/>
          </a:p>
        </p:txBody>
      </p:sp>
      <p:pic>
        <p:nvPicPr>
          <p:cNvPr id="5" name="Picture 8" descr="Web Application Icons - Free SVG &amp; PNG Web Application Images - Noun Project">
            <a:extLst>
              <a:ext uri="{FF2B5EF4-FFF2-40B4-BE49-F238E27FC236}">
                <a16:creationId xmlns:a16="http://schemas.microsoft.com/office/drawing/2014/main" id="{C6C559E8-96E1-88F8-0C61-868781655F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156" y="1636420"/>
            <a:ext cx="828000" cy="82800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AFA9721D-43D8-CBDA-20B6-0BB23637EFF0}"/>
              </a:ext>
            </a:extLst>
          </p:cNvPr>
          <p:cNvSpPr txBox="1"/>
          <p:nvPr/>
        </p:nvSpPr>
        <p:spPr>
          <a:xfrm>
            <a:off x="1345471" y="1638325"/>
            <a:ext cx="7403242" cy="584775"/>
          </a:xfrm>
          <a:prstGeom prst="rect">
            <a:avLst/>
          </a:prstGeom>
          <a:noFill/>
        </p:spPr>
        <p:txBody>
          <a:bodyPr wrap="square" rtlCol="0">
            <a:spAutoFit/>
          </a:bodyPr>
          <a:lstStyle/>
          <a:p>
            <a:r>
              <a:rPr lang="it-IT" b="1" dirty="0">
                <a:latin typeface="Century Gothic" panose="020B0502020202020204" pitchFamily="34" charset="0"/>
              </a:rPr>
              <a:t>Compilazione e presentazione telematica del Modello 26 </a:t>
            </a:r>
            <a:r>
              <a:rPr lang="it-IT" sz="1400" dirty="0">
                <a:latin typeface="Century Gothic" panose="020B0502020202020204" pitchFamily="34" charset="0"/>
              </a:rPr>
              <a:t>(dichiarazione di variazione nello stato e nelle rendite di un terreno)</a:t>
            </a:r>
          </a:p>
        </p:txBody>
      </p:sp>
      <p:sp>
        <p:nvSpPr>
          <p:cNvPr id="4" name="Segnaposto numero diapositiva 3">
            <a:extLst>
              <a:ext uri="{FF2B5EF4-FFF2-40B4-BE49-F238E27FC236}">
                <a16:creationId xmlns:a16="http://schemas.microsoft.com/office/drawing/2014/main" id="{9636316A-09F1-B085-0E9F-1F164D3D14BF}"/>
              </a:ext>
            </a:extLst>
          </p:cNvPr>
          <p:cNvSpPr>
            <a:spLocks noGrp="1"/>
          </p:cNvSpPr>
          <p:nvPr>
            <p:ph type="sldNum" sz="quarter" idx="12"/>
          </p:nvPr>
        </p:nvSpPr>
        <p:spPr/>
        <p:txBody>
          <a:bodyPr/>
          <a:lstStyle/>
          <a:p>
            <a:fld id="{A8CBF5B2-028F-4E29-A8FB-D914875C6F2F}" type="slidenum">
              <a:rPr lang="it-IT" smtClean="0"/>
              <a:pPr/>
              <a:t>17</a:t>
            </a:fld>
            <a:endParaRPr lang="it-IT" dirty="0"/>
          </a:p>
        </p:txBody>
      </p:sp>
      <p:sp>
        <p:nvSpPr>
          <p:cNvPr id="7" name="CasellaDiTesto 6">
            <a:extLst>
              <a:ext uri="{FF2B5EF4-FFF2-40B4-BE49-F238E27FC236}">
                <a16:creationId xmlns:a16="http://schemas.microsoft.com/office/drawing/2014/main" id="{BE9B1B9B-9130-8065-FA45-053D3E8D49EF}"/>
              </a:ext>
            </a:extLst>
          </p:cNvPr>
          <p:cNvSpPr txBox="1"/>
          <p:nvPr/>
        </p:nvSpPr>
        <p:spPr>
          <a:xfrm>
            <a:off x="1345471" y="2420888"/>
            <a:ext cx="2146409" cy="1200329"/>
          </a:xfrm>
          <a:prstGeom prst="rect">
            <a:avLst/>
          </a:prstGeom>
          <a:noFill/>
        </p:spPr>
        <p:txBody>
          <a:bodyPr wrap="square">
            <a:spAutoFit/>
          </a:bodyPr>
          <a:lstStyle/>
          <a:p>
            <a:r>
              <a:rPr lang="it-IT" b="1" dirty="0">
                <a:solidFill>
                  <a:schemeClr val="accent6">
                    <a:lumMod val="75000"/>
                  </a:schemeClr>
                </a:solidFill>
              </a:rPr>
              <a:t>Elaborato colturale </a:t>
            </a:r>
            <a:r>
              <a:rPr lang="it-IT" dirty="0"/>
              <a:t>per la gestione informatizzata delle </a:t>
            </a:r>
            <a:r>
              <a:rPr lang="it-IT" b="1" dirty="0">
                <a:solidFill>
                  <a:schemeClr val="accent6">
                    <a:lumMod val="75000"/>
                  </a:schemeClr>
                </a:solidFill>
              </a:rPr>
              <a:t>porzioni colturali</a:t>
            </a:r>
            <a:r>
              <a:rPr lang="it-IT" dirty="0"/>
              <a:t>.</a:t>
            </a:r>
          </a:p>
        </p:txBody>
      </p:sp>
      <p:pic>
        <p:nvPicPr>
          <p:cNvPr id="11" name="Immagine 10">
            <a:extLst>
              <a:ext uri="{FF2B5EF4-FFF2-40B4-BE49-F238E27FC236}">
                <a16:creationId xmlns:a16="http://schemas.microsoft.com/office/drawing/2014/main" id="{20EA03CE-4828-0946-91E2-7703CA47A6DA}"/>
              </a:ext>
            </a:extLst>
          </p:cNvPr>
          <p:cNvPicPr>
            <a:picLocks noChangeAspect="1"/>
          </p:cNvPicPr>
          <p:nvPr/>
        </p:nvPicPr>
        <p:blipFill>
          <a:blip r:embed="rId3"/>
          <a:stretch>
            <a:fillRect/>
          </a:stretch>
        </p:blipFill>
        <p:spPr>
          <a:xfrm>
            <a:off x="4117406" y="2428820"/>
            <a:ext cx="4779278" cy="3879905"/>
          </a:xfrm>
          <a:prstGeom prst="rect">
            <a:avLst/>
          </a:prstGeom>
          <a:ln>
            <a:noFill/>
          </a:ln>
          <a:effectLst>
            <a:outerShdw blurRad="292100" dist="139700" dir="2700000" algn="tl" rotWithShape="0">
              <a:srgbClr val="333333">
                <a:alpha val="65000"/>
              </a:srgbClr>
            </a:outerShdw>
          </a:effectLst>
        </p:spPr>
      </p:pic>
      <p:pic>
        <p:nvPicPr>
          <p:cNvPr id="13" name="Immagine 12">
            <a:extLst>
              <a:ext uri="{FF2B5EF4-FFF2-40B4-BE49-F238E27FC236}">
                <a16:creationId xmlns:a16="http://schemas.microsoft.com/office/drawing/2014/main" id="{DAEB1F26-F690-31D4-89C9-690FF8FA9835}"/>
              </a:ext>
            </a:extLst>
          </p:cNvPr>
          <p:cNvPicPr>
            <a:picLocks noChangeAspect="1"/>
          </p:cNvPicPr>
          <p:nvPr/>
        </p:nvPicPr>
        <p:blipFill>
          <a:blip r:embed="rId4"/>
          <a:stretch>
            <a:fillRect/>
          </a:stretch>
        </p:blipFill>
        <p:spPr>
          <a:xfrm>
            <a:off x="1412389" y="5105157"/>
            <a:ext cx="6480000" cy="1060147"/>
          </a:xfrm>
          <a:prstGeom prst="rect">
            <a:avLst/>
          </a:prstGeom>
          <a:ln>
            <a:noFill/>
          </a:ln>
          <a:effectLst>
            <a:outerShdw blurRad="292100" dist="139700" dir="2700000" algn="tl" rotWithShape="0">
              <a:srgbClr val="333333">
                <a:alpha val="65000"/>
              </a:srgbClr>
            </a:outerShdw>
          </a:effectLst>
        </p:spPr>
      </p:pic>
      <p:pic>
        <p:nvPicPr>
          <p:cNvPr id="21" name="Immagine 20">
            <a:extLst>
              <a:ext uri="{FF2B5EF4-FFF2-40B4-BE49-F238E27FC236}">
                <a16:creationId xmlns:a16="http://schemas.microsoft.com/office/drawing/2014/main" id="{6E849318-86B1-339C-21E2-D8CE1A41525B}"/>
              </a:ext>
            </a:extLst>
          </p:cNvPr>
          <p:cNvPicPr>
            <a:picLocks noChangeAspect="1"/>
          </p:cNvPicPr>
          <p:nvPr/>
        </p:nvPicPr>
        <p:blipFill>
          <a:blip r:embed="rId5"/>
          <a:stretch>
            <a:fillRect/>
          </a:stretch>
        </p:blipFill>
        <p:spPr>
          <a:xfrm>
            <a:off x="3464877" y="3055895"/>
            <a:ext cx="2605280" cy="17295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3350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BA1787E1-2191-5FF1-12DD-086EB67B822F}"/>
              </a:ext>
            </a:extLst>
          </p:cNvPr>
          <p:cNvSpPr>
            <a:spLocks noGrp="1"/>
          </p:cNvSpPr>
          <p:nvPr>
            <p:ph type="ftr" sz="quarter" idx="11"/>
          </p:nvPr>
        </p:nvSpPr>
        <p:spPr/>
        <p:txBody>
          <a:bodyPr/>
          <a:lstStyle/>
          <a:p>
            <a:r>
              <a:rPr lang="it-IT"/>
              <a:t>Evoluzione dei servizi di consultazione ed aggiornamento del CT e del CF</a:t>
            </a:r>
            <a:endParaRPr lang="it-IT" dirty="0"/>
          </a:p>
        </p:txBody>
      </p:sp>
      <p:sp>
        <p:nvSpPr>
          <p:cNvPr id="3" name="Titolo 2">
            <a:extLst>
              <a:ext uri="{FF2B5EF4-FFF2-40B4-BE49-F238E27FC236}">
                <a16:creationId xmlns:a16="http://schemas.microsoft.com/office/drawing/2014/main" id="{5ED193C1-FE81-BBC8-5910-A16B75C1BCF9}"/>
              </a:ext>
            </a:extLst>
          </p:cNvPr>
          <p:cNvSpPr>
            <a:spLocks noGrp="1"/>
          </p:cNvSpPr>
          <p:nvPr>
            <p:ph type="title"/>
          </p:nvPr>
        </p:nvSpPr>
        <p:spPr/>
        <p:txBody>
          <a:bodyPr/>
          <a:lstStyle/>
          <a:p>
            <a:r>
              <a:rPr lang="it-IT" sz="3200" dirty="0"/>
              <a:t>Visura partita su microfilm</a:t>
            </a:r>
            <a:endParaRPr lang="it-IT" dirty="0"/>
          </a:p>
        </p:txBody>
      </p:sp>
      <p:pic>
        <p:nvPicPr>
          <p:cNvPr id="5" name="Picture 8" descr="Web Application Icons - Free SVG &amp; PNG Web Application Images - Noun Project">
            <a:extLst>
              <a:ext uri="{FF2B5EF4-FFF2-40B4-BE49-F238E27FC236}">
                <a16:creationId xmlns:a16="http://schemas.microsoft.com/office/drawing/2014/main" id="{C6C559E8-96E1-88F8-0C61-868781655F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156" y="1636420"/>
            <a:ext cx="828000" cy="82800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AFA9721D-43D8-CBDA-20B6-0BB23637EFF0}"/>
              </a:ext>
            </a:extLst>
          </p:cNvPr>
          <p:cNvSpPr txBox="1"/>
          <p:nvPr/>
        </p:nvSpPr>
        <p:spPr>
          <a:xfrm>
            <a:off x="1345471" y="1638325"/>
            <a:ext cx="7403242" cy="615553"/>
          </a:xfrm>
          <a:prstGeom prst="rect">
            <a:avLst/>
          </a:prstGeom>
          <a:noFill/>
        </p:spPr>
        <p:txBody>
          <a:bodyPr wrap="square" rtlCol="0">
            <a:spAutoFit/>
          </a:bodyPr>
          <a:lstStyle/>
          <a:p>
            <a:r>
              <a:rPr lang="it-IT" sz="2000" b="1" dirty="0">
                <a:effectLst>
                  <a:outerShdw blurRad="38100" dist="38100" dir="2700000" algn="tl">
                    <a:srgbClr val="000000">
                      <a:alpha val="43137"/>
                    </a:srgbClr>
                  </a:outerShdw>
                </a:effectLst>
                <a:latin typeface="Century Gothic" panose="020B0502020202020204" pitchFamily="34" charset="0"/>
              </a:rPr>
              <a:t>Richiesta visura del registro delle partite</a:t>
            </a:r>
            <a:br>
              <a:rPr lang="it-IT" sz="2000" b="1" dirty="0">
                <a:effectLst>
                  <a:outerShdw blurRad="38100" dist="38100" dir="2700000" algn="tl">
                    <a:srgbClr val="000000">
                      <a:alpha val="43137"/>
                    </a:srgbClr>
                  </a:outerShdw>
                </a:effectLst>
                <a:latin typeface="Century Gothic" panose="020B0502020202020204" pitchFamily="34" charset="0"/>
              </a:rPr>
            </a:br>
            <a:r>
              <a:rPr lang="it-IT" sz="1400" dirty="0">
                <a:effectLst>
                  <a:outerShdw blurRad="38100" dist="38100" dir="2700000" algn="tl">
                    <a:srgbClr val="000000">
                      <a:alpha val="43137"/>
                    </a:srgbClr>
                  </a:outerShdw>
                </a:effectLst>
                <a:latin typeface="Century Gothic" panose="020B0502020202020204" pitchFamily="34" charset="0"/>
              </a:rPr>
              <a:t>(immagine acquisita da microfilm)</a:t>
            </a:r>
          </a:p>
        </p:txBody>
      </p:sp>
      <p:sp>
        <p:nvSpPr>
          <p:cNvPr id="4" name="Segnaposto numero diapositiva 3">
            <a:extLst>
              <a:ext uri="{FF2B5EF4-FFF2-40B4-BE49-F238E27FC236}">
                <a16:creationId xmlns:a16="http://schemas.microsoft.com/office/drawing/2014/main" id="{260EFF8F-5BE4-9295-DDE7-5208B0813620}"/>
              </a:ext>
            </a:extLst>
          </p:cNvPr>
          <p:cNvSpPr>
            <a:spLocks noGrp="1"/>
          </p:cNvSpPr>
          <p:nvPr>
            <p:ph type="sldNum" sz="quarter" idx="12"/>
          </p:nvPr>
        </p:nvSpPr>
        <p:spPr/>
        <p:txBody>
          <a:bodyPr/>
          <a:lstStyle/>
          <a:p>
            <a:fld id="{A8CBF5B2-028F-4E29-A8FB-D914875C6F2F}" type="slidenum">
              <a:rPr lang="it-IT" smtClean="0"/>
              <a:pPr/>
              <a:t>18</a:t>
            </a:fld>
            <a:endParaRPr lang="it-IT" dirty="0"/>
          </a:p>
        </p:txBody>
      </p:sp>
      <p:sp>
        <p:nvSpPr>
          <p:cNvPr id="7" name="CasellaDiTesto 6">
            <a:extLst>
              <a:ext uri="{FF2B5EF4-FFF2-40B4-BE49-F238E27FC236}">
                <a16:creationId xmlns:a16="http://schemas.microsoft.com/office/drawing/2014/main" id="{9BF0C22D-1851-8FD0-D58B-FE02DBB705D2}"/>
              </a:ext>
            </a:extLst>
          </p:cNvPr>
          <p:cNvSpPr txBox="1"/>
          <p:nvPr/>
        </p:nvSpPr>
        <p:spPr>
          <a:xfrm>
            <a:off x="403557" y="2430413"/>
            <a:ext cx="4168444" cy="1862048"/>
          </a:xfrm>
          <a:prstGeom prst="rect">
            <a:avLst/>
          </a:prstGeom>
          <a:noFill/>
        </p:spPr>
        <p:txBody>
          <a:bodyPr wrap="square" rtlCol="0">
            <a:spAutoFit/>
          </a:bodyPr>
          <a:lstStyle/>
          <a:p>
            <a:pPr>
              <a:spcAft>
                <a:spcPts val="600"/>
              </a:spcAft>
            </a:pPr>
            <a:r>
              <a:rPr lang="it-IT" dirty="0"/>
              <a:t>Si tratta di un Servizio per richiedere la visura dei </a:t>
            </a:r>
            <a:r>
              <a:rPr lang="it-IT" b="1" dirty="0">
                <a:solidFill>
                  <a:schemeClr val="accent6">
                    <a:lumMod val="75000"/>
                  </a:schemeClr>
                </a:solidFill>
              </a:rPr>
              <a:t>registri delle partite</a:t>
            </a:r>
            <a:r>
              <a:rPr lang="it-IT" dirty="0"/>
              <a:t> in cui sono registrati gli </a:t>
            </a:r>
            <a:r>
              <a:rPr lang="it-IT" b="1" dirty="0">
                <a:solidFill>
                  <a:schemeClr val="accent6">
                    <a:lumMod val="75000"/>
                  </a:schemeClr>
                </a:solidFill>
              </a:rPr>
              <a:t>stadi di un immobile precedenti alla informatizzazione</a:t>
            </a:r>
            <a:r>
              <a:rPr lang="it-IT" dirty="0"/>
              <a:t> dei dati catastali</a:t>
            </a:r>
          </a:p>
          <a:p>
            <a:pPr marL="342900" indent="-342900">
              <a:buFont typeface="Wingdings" panose="05000000000000000000" pitchFamily="2" charset="2"/>
              <a:buChar char="§"/>
            </a:pPr>
            <a:endParaRPr lang="it-IT" sz="2000" dirty="0"/>
          </a:p>
        </p:txBody>
      </p:sp>
      <p:pic>
        <p:nvPicPr>
          <p:cNvPr id="9" name="Immagine 8">
            <a:extLst>
              <a:ext uri="{FF2B5EF4-FFF2-40B4-BE49-F238E27FC236}">
                <a16:creationId xmlns:a16="http://schemas.microsoft.com/office/drawing/2014/main" id="{E62E551D-7ED2-9969-1C2C-8440C3A726F6}"/>
              </a:ext>
            </a:extLst>
          </p:cNvPr>
          <p:cNvPicPr>
            <a:picLocks noChangeAspect="1"/>
          </p:cNvPicPr>
          <p:nvPr/>
        </p:nvPicPr>
        <p:blipFill>
          <a:blip r:embed="rId3"/>
          <a:stretch>
            <a:fillRect/>
          </a:stretch>
        </p:blipFill>
        <p:spPr>
          <a:xfrm>
            <a:off x="5004048" y="2428909"/>
            <a:ext cx="3888432" cy="29286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466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BA1787E1-2191-5FF1-12DD-086EB67B822F}"/>
              </a:ext>
            </a:extLst>
          </p:cNvPr>
          <p:cNvSpPr>
            <a:spLocks noGrp="1"/>
          </p:cNvSpPr>
          <p:nvPr>
            <p:ph type="ftr" sz="quarter" idx="11"/>
          </p:nvPr>
        </p:nvSpPr>
        <p:spPr/>
        <p:txBody>
          <a:bodyPr/>
          <a:lstStyle/>
          <a:p>
            <a:r>
              <a:rPr lang="it-IT"/>
              <a:t>Evoluzione dei servizi di consultazione ed aggiornamento del CT e del CF</a:t>
            </a:r>
            <a:endParaRPr lang="it-IT" dirty="0"/>
          </a:p>
        </p:txBody>
      </p:sp>
      <p:sp>
        <p:nvSpPr>
          <p:cNvPr id="3" name="Titolo 2">
            <a:extLst>
              <a:ext uri="{FF2B5EF4-FFF2-40B4-BE49-F238E27FC236}">
                <a16:creationId xmlns:a16="http://schemas.microsoft.com/office/drawing/2014/main" id="{5ED193C1-FE81-BBC8-5910-A16B75C1BCF9}"/>
              </a:ext>
            </a:extLst>
          </p:cNvPr>
          <p:cNvSpPr>
            <a:spLocks noGrp="1"/>
          </p:cNvSpPr>
          <p:nvPr>
            <p:ph type="title"/>
          </p:nvPr>
        </p:nvSpPr>
        <p:spPr/>
        <p:txBody>
          <a:bodyPr/>
          <a:lstStyle/>
          <a:p>
            <a:r>
              <a:rPr lang="it-IT" sz="3200" dirty="0"/>
              <a:t>Visura partita su microfilm</a:t>
            </a:r>
            <a:endParaRPr lang="it-IT" dirty="0"/>
          </a:p>
        </p:txBody>
      </p:sp>
      <p:pic>
        <p:nvPicPr>
          <p:cNvPr id="5" name="Picture 8" descr="Web Application Icons - Free SVG &amp; PNG Web Application Images - Noun Project">
            <a:extLst>
              <a:ext uri="{FF2B5EF4-FFF2-40B4-BE49-F238E27FC236}">
                <a16:creationId xmlns:a16="http://schemas.microsoft.com/office/drawing/2014/main" id="{C6C559E8-96E1-88F8-0C61-868781655F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156" y="1636420"/>
            <a:ext cx="828000" cy="82800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AFA9721D-43D8-CBDA-20B6-0BB23637EFF0}"/>
              </a:ext>
            </a:extLst>
          </p:cNvPr>
          <p:cNvSpPr txBox="1"/>
          <p:nvPr/>
        </p:nvSpPr>
        <p:spPr>
          <a:xfrm>
            <a:off x="1345471" y="1638325"/>
            <a:ext cx="7403242" cy="615553"/>
          </a:xfrm>
          <a:prstGeom prst="rect">
            <a:avLst/>
          </a:prstGeom>
          <a:noFill/>
        </p:spPr>
        <p:txBody>
          <a:bodyPr wrap="square" rtlCol="0">
            <a:spAutoFit/>
          </a:bodyPr>
          <a:lstStyle/>
          <a:p>
            <a:r>
              <a:rPr lang="it-IT" sz="2000" b="1" dirty="0">
                <a:effectLst>
                  <a:outerShdw blurRad="38100" dist="38100" dir="2700000" algn="tl">
                    <a:srgbClr val="000000">
                      <a:alpha val="43137"/>
                    </a:srgbClr>
                  </a:outerShdw>
                </a:effectLst>
                <a:latin typeface="Century Gothic" panose="020B0502020202020204" pitchFamily="34" charset="0"/>
              </a:rPr>
              <a:t>Richiesta visura del registro delle partite</a:t>
            </a:r>
            <a:br>
              <a:rPr lang="it-IT" sz="2000" b="1" dirty="0">
                <a:effectLst>
                  <a:outerShdw blurRad="38100" dist="38100" dir="2700000" algn="tl">
                    <a:srgbClr val="000000">
                      <a:alpha val="43137"/>
                    </a:srgbClr>
                  </a:outerShdw>
                </a:effectLst>
                <a:latin typeface="Century Gothic" panose="020B0502020202020204" pitchFamily="34" charset="0"/>
              </a:rPr>
            </a:br>
            <a:r>
              <a:rPr lang="it-IT" sz="1400" dirty="0">
                <a:effectLst>
                  <a:outerShdw blurRad="38100" dist="38100" dir="2700000" algn="tl">
                    <a:srgbClr val="000000">
                      <a:alpha val="43137"/>
                    </a:srgbClr>
                  </a:outerShdw>
                </a:effectLst>
                <a:latin typeface="Century Gothic" panose="020B0502020202020204" pitchFamily="34" charset="0"/>
              </a:rPr>
              <a:t>(immagine acquisita da microfilm)</a:t>
            </a:r>
          </a:p>
        </p:txBody>
      </p:sp>
      <p:sp>
        <p:nvSpPr>
          <p:cNvPr id="4" name="Segnaposto numero diapositiva 3">
            <a:extLst>
              <a:ext uri="{FF2B5EF4-FFF2-40B4-BE49-F238E27FC236}">
                <a16:creationId xmlns:a16="http://schemas.microsoft.com/office/drawing/2014/main" id="{260EFF8F-5BE4-9295-DDE7-5208B0813620}"/>
              </a:ext>
            </a:extLst>
          </p:cNvPr>
          <p:cNvSpPr>
            <a:spLocks noGrp="1"/>
          </p:cNvSpPr>
          <p:nvPr>
            <p:ph type="sldNum" sz="quarter" idx="12"/>
          </p:nvPr>
        </p:nvSpPr>
        <p:spPr/>
        <p:txBody>
          <a:bodyPr/>
          <a:lstStyle/>
          <a:p>
            <a:fld id="{A8CBF5B2-028F-4E29-A8FB-D914875C6F2F}" type="slidenum">
              <a:rPr lang="it-IT" smtClean="0"/>
              <a:pPr/>
              <a:t>19</a:t>
            </a:fld>
            <a:endParaRPr lang="it-IT" dirty="0"/>
          </a:p>
        </p:txBody>
      </p:sp>
      <p:sp>
        <p:nvSpPr>
          <p:cNvPr id="7" name="CasellaDiTesto 6">
            <a:extLst>
              <a:ext uri="{FF2B5EF4-FFF2-40B4-BE49-F238E27FC236}">
                <a16:creationId xmlns:a16="http://schemas.microsoft.com/office/drawing/2014/main" id="{9BF0C22D-1851-8FD0-D58B-FE02DBB705D2}"/>
              </a:ext>
            </a:extLst>
          </p:cNvPr>
          <p:cNvSpPr txBox="1"/>
          <p:nvPr/>
        </p:nvSpPr>
        <p:spPr>
          <a:xfrm>
            <a:off x="403557" y="2430413"/>
            <a:ext cx="4168444" cy="1308050"/>
          </a:xfrm>
          <a:prstGeom prst="rect">
            <a:avLst/>
          </a:prstGeom>
          <a:noFill/>
        </p:spPr>
        <p:txBody>
          <a:bodyPr wrap="square" rtlCol="0">
            <a:spAutoFit/>
          </a:bodyPr>
          <a:lstStyle/>
          <a:p>
            <a:pPr>
              <a:spcAft>
                <a:spcPts val="600"/>
              </a:spcAft>
            </a:pPr>
            <a:r>
              <a:rPr lang="it-IT" dirty="0"/>
              <a:t>La richiesta richiede la conoscenza della </a:t>
            </a:r>
            <a:r>
              <a:rPr lang="it-IT" b="1" dirty="0">
                <a:solidFill>
                  <a:schemeClr val="accent6">
                    <a:lumMod val="75000"/>
                  </a:schemeClr>
                </a:solidFill>
              </a:rPr>
              <a:t>Partita catastale</a:t>
            </a:r>
            <a:r>
              <a:rPr lang="it-IT" dirty="0"/>
              <a:t> in cui era iscritto l’immobile</a:t>
            </a:r>
            <a:endParaRPr lang="it-IT" b="1" dirty="0"/>
          </a:p>
          <a:p>
            <a:pPr marL="342900" indent="-342900">
              <a:buFont typeface="Wingdings" panose="05000000000000000000" pitchFamily="2" charset="2"/>
              <a:buChar char="§"/>
            </a:pPr>
            <a:endParaRPr lang="it-IT" sz="2000" dirty="0"/>
          </a:p>
        </p:txBody>
      </p:sp>
      <p:pic>
        <p:nvPicPr>
          <p:cNvPr id="10" name="Immagine 9">
            <a:extLst>
              <a:ext uri="{FF2B5EF4-FFF2-40B4-BE49-F238E27FC236}">
                <a16:creationId xmlns:a16="http://schemas.microsoft.com/office/drawing/2014/main" id="{0125CB8A-041F-A057-3020-D304E1CC90CD}"/>
              </a:ext>
            </a:extLst>
          </p:cNvPr>
          <p:cNvPicPr>
            <a:picLocks noChangeAspect="1"/>
          </p:cNvPicPr>
          <p:nvPr/>
        </p:nvPicPr>
        <p:blipFill>
          <a:blip r:embed="rId3"/>
          <a:stretch>
            <a:fillRect/>
          </a:stretch>
        </p:blipFill>
        <p:spPr>
          <a:xfrm>
            <a:off x="5012069" y="2430364"/>
            <a:ext cx="3888000" cy="2760283"/>
          </a:xfrm>
          <a:prstGeom prst="rect">
            <a:avLst/>
          </a:prstGeom>
          <a:ln>
            <a:noFill/>
          </a:ln>
          <a:effectLst>
            <a:outerShdw blurRad="292100" dist="139700" dir="2700000" algn="tl" rotWithShape="0">
              <a:srgbClr val="333333">
                <a:alpha val="65000"/>
              </a:srgbClr>
            </a:outerShdw>
          </a:effectLst>
        </p:spPr>
      </p:pic>
      <p:pic>
        <p:nvPicPr>
          <p:cNvPr id="9" name="Immagine 8">
            <a:extLst>
              <a:ext uri="{FF2B5EF4-FFF2-40B4-BE49-F238E27FC236}">
                <a16:creationId xmlns:a16="http://schemas.microsoft.com/office/drawing/2014/main" id="{6A0F2EE9-9ACE-216B-DD5D-1504B7FB20E7}"/>
              </a:ext>
            </a:extLst>
          </p:cNvPr>
          <p:cNvPicPr>
            <a:picLocks noChangeAspect="1"/>
          </p:cNvPicPr>
          <p:nvPr/>
        </p:nvPicPr>
        <p:blipFill>
          <a:blip r:embed="rId4"/>
          <a:stretch>
            <a:fillRect/>
          </a:stretch>
        </p:blipFill>
        <p:spPr>
          <a:xfrm>
            <a:off x="2339752" y="3084079"/>
            <a:ext cx="4565487" cy="32205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3529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13EAE31C-261A-FD1F-012D-92C44E3CB1D6}"/>
              </a:ext>
            </a:extLst>
          </p:cNvPr>
          <p:cNvPicPr>
            <a:picLocks noChangeAspect="1"/>
          </p:cNvPicPr>
          <p:nvPr/>
        </p:nvPicPr>
        <p:blipFill>
          <a:blip r:embed="rId3">
            <a:alphaModFix/>
          </a:blip>
          <a:stretch>
            <a:fillRect/>
          </a:stretch>
        </p:blipFill>
        <p:spPr>
          <a:xfrm>
            <a:off x="5148064" y="1636822"/>
            <a:ext cx="3601774" cy="1387150"/>
          </a:xfrm>
          <a:prstGeom prst="rect">
            <a:avLst/>
          </a:prstGeom>
        </p:spPr>
      </p:pic>
      <p:sp>
        <p:nvSpPr>
          <p:cNvPr id="8" name="Titolo 7"/>
          <p:cNvSpPr>
            <a:spLocks noGrp="1"/>
          </p:cNvSpPr>
          <p:nvPr>
            <p:ph type="title"/>
          </p:nvPr>
        </p:nvSpPr>
        <p:spPr/>
        <p:txBody>
          <a:bodyPr/>
          <a:lstStyle/>
          <a:p>
            <a:r>
              <a:rPr lang="it-IT" dirty="0">
                <a:latin typeface="Arial Black" panose="020B0A04020102020204" pitchFamily="34" charset="0"/>
              </a:rPr>
              <a:t>Argomenti</a:t>
            </a:r>
          </a:p>
        </p:txBody>
      </p:sp>
      <p:sp>
        <p:nvSpPr>
          <p:cNvPr id="11" name="Segnaposto piè di pagina 10"/>
          <p:cNvSpPr>
            <a:spLocks noGrp="1"/>
          </p:cNvSpPr>
          <p:nvPr>
            <p:ph type="ftr" sz="quarter" idx="11"/>
          </p:nvPr>
        </p:nvSpPr>
        <p:spPr/>
        <p:txBody>
          <a:bodyPr/>
          <a:lstStyle/>
          <a:p>
            <a:r>
              <a:rPr lang="it-IT" dirty="0"/>
              <a:t>Evoluzione dei servizi di consultazione ed aggiornamento del CT e del CF</a:t>
            </a:r>
          </a:p>
        </p:txBody>
      </p:sp>
      <p:sp>
        <p:nvSpPr>
          <p:cNvPr id="2" name="CasellaDiTesto 1">
            <a:extLst>
              <a:ext uri="{FF2B5EF4-FFF2-40B4-BE49-F238E27FC236}">
                <a16:creationId xmlns:a16="http://schemas.microsoft.com/office/drawing/2014/main" id="{4577FC30-58E9-453E-A2FF-C0061F4770A3}"/>
              </a:ext>
            </a:extLst>
          </p:cNvPr>
          <p:cNvSpPr txBox="1"/>
          <p:nvPr/>
        </p:nvSpPr>
        <p:spPr>
          <a:xfrm>
            <a:off x="1342688" y="1638161"/>
            <a:ext cx="3636000" cy="1070759"/>
          </a:xfrm>
          <a:prstGeom prst="rect">
            <a:avLst/>
          </a:prstGeom>
          <a:noFill/>
        </p:spPr>
        <p:txBody>
          <a:bodyPr wrap="square" rtlCol="0">
            <a:noAutofit/>
          </a:bodyPr>
          <a:lstStyle/>
          <a:p>
            <a:r>
              <a:rPr lang="it-IT" sz="1600" dirty="0"/>
              <a:t>Panoramica sui nuovi </a:t>
            </a:r>
            <a:r>
              <a:rPr lang="it-IT" sz="1600" b="1" dirty="0">
                <a:solidFill>
                  <a:schemeClr val="accent6">
                    <a:lumMod val="75000"/>
                  </a:schemeClr>
                </a:solidFill>
              </a:rPr>
              <a:t>Servizi catastali</a:t>
            </a:r>
            <a:br>
              <a:rPr lang="it-IT" sz="1600" dirty="0"/>
            </a:br>
            <a:r>
              <a:rPr lang="it-IT" sz="1600" dirty="0"/>
              <a:t>in ambiente WEB</a:t>
            </a:r>
          </a:p>
          <a:p>
            <a:r>
              <a:rPr lang="it-IT" sz="1600" dirty="0"/>
              <a:t>(DoCTe-WEB, Istanza-WEB, Voltura-WEB, Visura partite su microfilm)</a:t>
            </a:r>
          </a:p>
        </p:txBody>
      </p:sp>
      <p:sp>
        <p:nvSpPr>
          <p:cNvPr id="5" name="CasellaDiTesto 4">
            <a:extLst>
              <a:ext uri="{FF2B5EF4-FFF2-40B4-BE49-F238E27FC236}">
                <a16:creationId xmlns:a16="http://schemas.microsoft.com/office/drawing/2014/main" id="{DE23075B-D3BA-5C16-37C4-65BD8BA30B06}"/>
              </a:ext>
            </a:extLst>
          </p:cNvPr>
          <p:cNvSpPr txBox="1"/>
          <p:nvPr/>
        </p:nvSpPr>
        <p:spPr>
          <a:xfrm>
            <a:off x="1342688" y="3140968"/>
            <a:ext cx="3636000" cy="1449811"/>
          </a:xfrm>
          <a:prstGeom prst="rect">
            <a:avLst/>
          </a:prstGeom>
          <a:noFill/>
        </p:spPr>
        <p:txBody>
          <a:bodyPr wrap="square" rtlCol="0">
            <a:noAutofit/>
          </a:bodyPr>
          <a:lstStyle>
            <a:defPPr>
              <a:defRPr lang="it-IT"/>
            </a:defPPr>
            <a:lvl1pPr>
              <a:defRPr sz="1600"/>
            </a:lvl1pPr>
          </a:lstStyle>
          <a:p>
            <a:r>
              <a:rPr lang="it-IT" dirty="0"/>
              <a:t>Andamento della procedura di trattazione automatica delle dichiarazioni in </a:t>
            </a:r>
            <a:r>
              <a:rPr lang="it-IT" b="1" dirty="0">
                <a:solidFill>
                  <a:schemeClr val="accent6">
                    <a:lumMod val="75000"/>
                  </a:schemeClr>
                </a:solidFill>
              </a:rPr>
              <a:t>Catasto Fabbricati</a:t>
            </a:r>
            <a:r>
              <a:rPr lang="it-IT" dirty="0"/>
              <a:t> (</a:t>
            </a:r>
            <a:r>
              <a:rPr lang="it-IT" dirty="0" err="1"/>
              <a:t>DocFa</a:t>
            </a:r>
            <a:r>
              <a:rPr lang="it-IT" dirty="0"/>
              <a:t>)</a:t>
            </a:r>
          </a:p>
          <a:p>
            <a:r>
              <a:rPr lang="it-IT" dirty="0"/>
              <a:t>Anticipazioni sulla nuova procedura di aggiornamento (</a:t>
            </a:r>
            <a:r>
              <a:rPr lang="it-IT" dirty="0" err="1"/>
              <a:t>DocFa</a:t>
            </a:r>
            <a:r>
              <a:rPr lang="it-IT" dirty="0"/>
              <a:t>-WEB)</a:t>
            </a:r>
          </a:p>
        </p:txBody>
      </p:sp>
      <p:pic>
        <p:nvPicPr>
          <p:cNvPr id="1032" name="Picture 8" descr="Web Application Icons - Free SVG &amp; PNG Web Application Images - Noun Project">
            <a:extLst>
              <a:ext uri="{FF2B5EF4-FFF2-40B4-BE49-F238E27FC236}">
                <a16:creationId xmlns:a16="http://schemas.microsoft.com/office/drawing/2014/main" id="{9E473BD2-3D94-6AAC-7B35-5DFF991F3F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114" y="1642036"/>
            <a:ext cx="828000" cy="828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o 9">
            <a:extLst>
              <a:ext uri="{FF2B5EF4-FFF2-40B4-BE49-F238E27FC236}">
                <a16:creationId xmlns:a16="http://schemas.microsoft.com/office/drawing/2014/main" id="{84724BE7-154D-AA34-B581-E29EEE5FA12D}"/>
              </a:ext>
            </a:extLst>
          </p:cNvPr>
          <p:cNvGrpSpPr/>
          <p:nvPr/>
        </p:nvGrpSpPr>
        <p:grpSpPr>
          <a:xfrm>
            <a:off x="247692" y="3140968"/>
            <a:ext cx="828000" cy="563725"/>
            <a:chOff x="255532" y="3913311"/>
            <a:chExt cx="828000" cy="563725"/>
          </a:xfrm>
        </p:grpSpPr>
        <p:pic>
          <p:nvPicPr>
            <p:cNvPr id="1030" name="Picture 6" descr="Automatico di carico - Scaricare icone gratuite">
              <a:extLst>
                <a:ext uri="{FF2B5EF4-FFF2-40B4-BE49-F238E27FC236}">
                  <a16:creationId xmlns:a16="http://schemas.microsoft.com/office/drawing/2014/main" id="{AF13B761-026F-6694-D63D-3D329AD9DAB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576" y="4149080"/>
              <a:ext cx="327956" cy="327956"/>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34BAB09B-00EA-1BE3-A009-A62040F65A48}"/>
                </a:ext>
              </a:extLst>
            </p:cNvPr>
            <p:cNvSpPr txBox="1"/>
            <p:nvPr/>
          </p:nvSpPr>
          <p:spPr>
            <a:xfrm>
              <a:off x="255532" y="3913311"/>
              <a:ext cx="828000" cy="307777"/>
            </a:xfrm>
            <a:prstGeom prst="rect">
              <a:avLst/>
            </a:prstGeom>
            <a:noFill/>
          </p:spPr>
          <p:txBody>
            <a:bodyPr wrap="none" lIns="0" tIns="0" rIns="0" bIns="0" rtlCol="0" anchor="ctr" anchorCtr="0">
              <a:noAutofit/>
            </a:bodyPr>
            <a:lstStyle/>
            <a:p>
              <a:pPr algn="ctr"/>
              <a:r>
                <a:rPr lang="it-IT" sz="2400" b="1" dirty="0" err="1">
                  <a:solidFill>
                    <a:srgbClr val="C00000"/>
                  </a:solidFill>
                </a:rPr>
                <a:t>DocFa</a:t>
              </a:r>
              <a:endParaRPr lang="it-IT" sz="2400" b="1" dirty="0">
                <a:solidFill>
                  <a:srgbClr val="C00000"/>
                </a:solidFill>
              </a:endParaRPr>
            </a:p>
          </p:txBody>
        </p:sp>
      </p:grpSp>
      <p:sp>
        <p:nvSpPr>
          <p:cNvPr id="3" name="Segnaposto numero diapositiva 2">
            <a:extLst>
              <a:ext uri="{FF2B5EF4-FFF2-40B4-BE49-F238E27FC236}">
                <a16:creationId xmlns:a16="http://schemas.microsoft.com/office/drawing/2014/main" id="{BD012429-8762-42CE-CACA-E390A9193A82}"/>
              </a:ext>
            </a:extLst>
          </p:cNvPr>
          <p:cNvSpPr>
            <a:spLocks noGrp="1"/>
          </p:cNvSpPr>
          <p:nvPr>
            <p:ph type="sldNum" sz="quarter" idx="12"/>
          </p:nvPr>
        </p:nvSpPr>
        <p:spPr/>
        <p:txBody>
          <a:bodyPr/>
          <a:lstStyle/>
          <a:p>
            <a:fld id="{A8CBF5B2-028F-4E29-A8FB-D914875C6F2F}" type="slidenum">
              <a:rPr lang="it-IT" smtClean="0"/>
              <a:pPr/>
              <a:t>2</a:t>
            </a:fld>
            <a:endParaRPr lang="it-IT" dirty="0"/>
          </a:p>
        </p:txBody>
      </p:sp>
      <p:pic>
        <p:nvPicPr>
          <p:cNvPr id="1026" name="Picture 2" descr="Che cos'è la città">
            <a:extLst>
              <a:ext uri="{FF2B5EF4-FFF2-40B4-BE49-F238E27FC236}">
                <a16:creationId xmlns:a16="http://schemas.microsoft.com/office/drawing/2014/main" id="{CF170B97-BFFC-B06B-89F4-8B6CBE84399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51654" y="3109733"/>
            <a:ext cx="2696810" cy="1627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Immagine 6">
            <a:extLst>
              <a:ext uri="{FF2B5EF4-FFF2-40B4-BE49-F238E27FC236}">
                <a16:creationId xmlns:a16="http://schemas.microsoft.com/office/drawing/2014/main" id="{603A69F2-E342-1C06-3799-CC21029EA5EC}"/>
              </a:ext>
            </a:extLst>
          </p:cNvPr>
          <p:cNvPicPr>
            <a:picLocks noChangeAspect="1"/>
          </p:cNvPicPr>
          <p:nvPr/>
        </p:nvPicPr>
        <p:blipFill>
          <a:blip r:embed="rId7"/>
          <a:stretch>
            <a:fillRect/>
          </a:stretch>
        </p:blipFill>
        <p:spPr>
          <a:xfrm>
            <a:off x="287616" y="4737873"/>
            <a:ext cx="828000" cy="554400"/>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065C341E-CE93-C7D2-629D-CC02A7CC1907}"/>
              </a:ext>
            </a:extLst>
          </p:cNvPr>
          <p:cNvSpPr txBox="1"/>
          <p:nvPr/>
        </p:nvSpPr>
        <p:spPr>
          <a:xfrm>
            <a:off x="1342688" y="4737873"/>
            <a:ext cx="3636000" cy="1570852"/>
          </a:xfrm>
          <a:prstGeom prst="rect">
            <a:avLst/>
          </a:prstGeom>
          <a:noFill/>
        </p:spPr>
        <p:txBody>
          <a:bodyPr wrap="square" rtlCol="0">
            <a:noAutofit/>
          </a:bodyPr>
          <a:lstStyle>
            <a:defPPr>
              <a:defRPr lang="it-IT"/>
            </a:defPPr>
            <a:lvl1pPr>
              <a:defRPr sz="1600"/>
            </a:lvl1pPr>
          </a:lstStyle>
          <a:p>
            <a:r>
              <a:rPr lang="it-IT" dirty="0"/>
              <a:t>Variazioni catastali su </a:t>
            </a:r>
            <a:r>
              <a:rPr lang="it-IT" b="1" dirty="0">
                <a:solidFill>
                  <a:schemeClr val="accent6">
                    <a:lumMod val="75000"/>
                  </a:schemeClr>
                </a:solidFill>
              </a:rPr>
              <a:t>unità immobiliari </a:t>
            </a:r>
            <a:r>
              <a:rPr lang="it-IT" dirty="0"/>
              <a:t>oggetto di </a:t>
            </a:r>
            <a:r>
              <a:rPr lang="it-IT" b="1" dirty="0">
                <a:solidFill>
                  <a:schemeClr val="accent6">
                    <a:lumMod val="75000"/>
                  </a:schemeClr>
                </a:solidFill>
              </a:rPr>
              <a:t>Superbonus</a:t>
            </a:r>
            <a:r>
              <a:rPr lang="it-IT" dirty="0"/>
              <a:t>.</a:t>
            </a:r>
          </a:p>
          <a:p>
            <a:r>
              <a:rPr lang="it-IT" sz="1100" dirty="0"/>
              <a:t>(Legge di Bilancio 2024 - 30 dicembre 2023, n. 213 – art. 1)</a:t>
            </a:r>
          </a:p>
          <a:p>
            <a:pPr>
              <a:spcBef>
                <a:spcPts val="600"/>
              </a:spcBef>
            </a:pPr>
            <a:r>
              <a:rPr lang="it-IT" dirty="0"/>
              <a:t>Modifiche al </a:t>
            </a:r>
            <a:r>
              <a:rPr lang="it-IT" b="1" dirty="0">
                <a:solidFill>
                  <a:schemeClr val="accent6">
                    <a:lumMod val="75000"/>
                  </a:schemeClr>
                </a:solidFill>
              </a:rPr>
              <a:t>processo tributario </a:t>
            </a:r>
            <a:r>
              <a:rPr lang="it-IT" dirty="0"/>
              <a:t>ed allo </a:t>
            </a:r>
            <a:r>
              <a:rPr lang="it-IT" b="1" dirty="0">
                <a:solidFill>
                  <a:schemeClr val="accent6">
                    <a:lumMod val="75000"/>
                  </a:schemeClr>
                </a:solidFill>
              </a:rPr>
              <a:t>Statuto del Contribuente</a:t>
            </a:r>
            <a:r>
              <a:rPr lang="it-IT" dirty="0"/>
              <a:t>.</a:t>
            </a:r>
          </a:p>
          <a:p>
            <a:r>
              <a:rPr lang="it-IT" sz="1050" dirty="0"/>
              <a:t>(</a:t>
            </a:r>
            <a:r>
              <a:rPr lang="it-IT" sz="1050" dirty="0" err="1"/>
              <a:t>D.Lgs.</a:t>
            </a:r>
            <a:r>
              <a:rPr lang="it-IT" sz="1050" dirty="0"/>
              <a:t> 219 e 220 del 30 dicembre 2023)</a:t>
            </a:r>
          </a:p>
          <a:p>
            <a:endParaRPr lang="it-IT" dirty="0"/>
          </a:p>
        </p:txBody>
      </p:sp>
      <p:pic>
        <p:nvPicPr>
          <p:cNvPr id="12" name="Picture 2" descr="SUPERBONUS 110%: CAPPOTTO TERMICO DELLE PARETI ESTERNE - Europadova">
            <a:extLst>
              <a:ext uri="{FF2B5EF4-FFF2-40B4-BE49-F238E27FC236}">
                <a16:creationId xmlns:a16="http://schemas.microsoft.com/office/drawing/2014/main" id="{BE5D069E-B033-CC7D-CFF1-59EF9F1B49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49552" y="4483537"/>
            <a:ext cx="2585249" cy="16823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76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A2E29DCD-5460-97A2-3BF0-C0B03CF4D700}"/>
              </a:ext>
            </a:extLst>
          </p:cNvPr>
          <p:cNvSpPr>
            <a:spLocks noGrp="1"/>
          </p:cNvSpPr>
          <p:nvPr>
            <p:ph type="ftr" sz="quarter" idx="11"/>
          </p:nvPr>
        </p:nvSpPr>
        <p:spPr/>
        <p:txBody>
          <a:bodyPr/>
          <a:lstStyle/>
          <a:p>
            <a:r>
              <a:rPr lang="it-IT"/>
              <a:t>Evoluzione dei servizi di consultazione ed aggiornamento del CT e del CF</a:t>
            </a:r>
            <a:endParaRPr lang="it-IT" dirty="0"/>
          </a:p>
        </p:txBody>
      </p:sp>
      <p:sp>
        <p:nvSpPr>
          <p:cNvPr id="3" name="Titolo 2">
            <a:extLst>
              <a:ext uri="{FF2B5EF4-FFF2-40B4-BE49-F238E27FC236}">
                <a16:creationId xmlns:a16="http://schemas.microsoft.com/office/drawing/2014/main" id="{60E7430F-6D2C-618A-09A8-82DA285B519A}"/>
              </a:ext>
            </a:extLst>
          </p:cNvPr>
          <p:cNvSpPr>
            <a:spLocks noGrp="1"/>
          </p:cNvSpPr>
          <p:nvPr>
            <p:ph type="title"/>
          </p:nvPr>
        </p:nvSpPr>
        <p:spPr/>
        <p:txBody>
          <a:bodyPr>
            <a:normAutofit/>
          </a:bodyPr>
          <a:lstStyle/>
          <a:p>
            <a:r>
              <a:rPr lang="it-IT" dirty="0"/>
              <a:t>Dichiarazioni in Catasto Fabbricati - Accettazione automatica</a:t>
            </a:r>
          </a:p>
        </p:txBody>
      </p:sp>
      <p:grpSp>
        <p:nvGrpSpPr>
          <p:cNvPr id="5" name="Gruppo 4">
            <a:extLst>
              <a:ext uri="{FF2B5EF4-FFF2-40B4-BE49-F238E27FC236}">
                <a16:creationId xmlns:a16="http://schemas.microsoft.com/office/drawing/2014/main" id="{61ECE476-1AF0-47C5-247B-0AFCA6FD3170}"/>
              </a:ext>
            </a:extLst>
          </p:cNvPr>
          <p:cNvGrpSpPr/>
          <p:nvPr/>
        </p:nvGrpSpPr>
        <p:grpSpPr>
          <a:xfrm>
            <a:off x="247692" y="1697105"/>
            <a:ext cx="828000" cy="563725"/>
            <a:chOff x="255532" y="3913311"/>
            <a:chExt cx="828000" cy="563725"/>
          </a:xfrm>
        </p:grpSpPr>
        <p:pic>
          <p:nvPicPr>
            <p:cNvPr id="6" name="Picture 6" descr="Automatico di carico - Scaricare icone gratuite">
              <a:extLst>
                <a:ext uri="{FF2B5EF4-FFF2-40B4-BE49-F238E27FC236}">
                  <a16:creationId xmlns:a16="http://schemas.microsoft.com/office/drawing/2014/main" id="{55AB4A0D-D75F-9460-FE51-6E960C3445C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149080"/>
              <a:ext cx="327956" cy="327956"/>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F0241218-42D0-0910-11D0-4DEC41915C32}"/>
                </a:ext>
              </a:extLst>
            </p:cNvPr>
            <p:cNvSpPr txBox="1"/>
            <p:nvPr/>
          </p:nvSpPr>
          <p:spPr>
            <a:xfrm>
              <a:off x="255532" y="3913311"/>
              <a:ext cx="828000" cy="307777"/>
            </a:xfrm>
            <a:prstGeom prst="rect">
              <a:avLst/>
            </a:prstGeom>
            <a:noFill/>
          </p:spPr>
          <p:txBody>
            <a:bodyPr wrap="none" lIns="0" tIns="0" rIns="0" bIns="0" rtlCol="0" anchor="ctr" anchorCtr="0">
              <a:noAutofit/>
            </a:bodyPr>
            <a:lstStyle/>
            <a:p>
              <a:pPr algn="ctr"/>
              <a:r>
                <a:rPr lang="it-IT" sz="2400" b="1" dirty="0" err="1">
                  <a:solidFill>
                    <a:srgbClr val="C00000"/>
                  </a:solidFill>
                </a:rPr>
                <a:t>DocFa</a:t>
              </a:r>
              <a:endParaRPr lang="it-IT" sz="2400" b="1" dirty="0">
                <a:solidFill>
                  <a:srgbClr val="C00000"/>
                </a:solidFill>
              </a:endParaRPr>
            </a:p>
          </p:txBody>
        </p:sp>
      </p:grpSp>
      <p:sp>
        <p:nvSpPr>
          <p:cNvPr id="8" name="CasellaDiTesto 7">
            <a:extLst>
              <a:ext uri="{FF2B5EF4-FFF2-40B4-BE49-F238E27FC236}">
                <a16:creationId xmlns:a16="http://schemas.microsoft.com/office/drawing/2014/main" id="{2B666569-33FE-0A5D-C983-27F0CF08A779}"/>
              </a:ext>
            </a:extLst>
          </p:cNvPr>
          <p:cNvSpPr txBox="1"/>
          <p:nvPr/>
        </p:nvSpPr>
        <p:spPr>
          <a:xfrm>
            <a:off x="1345471" y="1638325"/>
            <a:ext cx="7403242" cy="646331"/>
          </a:xfrm>
          <a:prstGeom prst="rect">
            <a:avLst/>
          </a:prstGeom>
          <a:noFill/>
        </p:spPr>
        <p:txBody>
          <a:bodyPr wrap="square" rtlCol="0">
            <a:spAutoFit/>
          </a:bodyPr>
          <a:lstStyle/>
          <a:p>
            <a:r>
              <a:rPr lang="it-IT" b="1" dirty="0">
                <a:effectLst>
                  <a:outerShdw blurRad="38100" dist="38100" dir="2700000" algn="tl">
                    <a:srgbClr val="000000">
                      <a:alpha val="43137"/>
                    </a:srgbClr>
                  </a:outerShdw>
                </a:effectLst>
                <a:latin typeface="Century Gothic" panose="020B0502020202020204" pitchFamily="34" charset="0"/>
              </a:rPr>
              <a:t>Analisi dei flussi di accettazione automatica </a:t>
            </a:r>
            <a:r>
              <a:rPr lang="it-IT" b="1" dirty="0" err="1">
                <a:effectLst>
                  <a:outerShdw blurRad="38100" dist="38100" dir="2700000" algn="tl">
                    <a:srgbClr val="000000">
                      <a:alpha val="43137"/>
                    </a:srgbClr>
                  </a:outerShdw>
                </a:effectLst>
                <a:latin typeface="Century Gothic" panose="020B0502020202020204" pitchFamily="34" charset="0"/>
              </a:rPr>
              <a:t>DoCFa</a:t>
            </a:r>
            <a:endParaRPr lang="it-IT" b="1" dirty="0">
              <a:effectLst>
                <a:outerShdw blurRad="38100" dist="38100" dir="2700000" algn="tl">
                  <a:srgbClr val="000000">
                    <a:alpha val="43137"/>
                  </a:srgbClr>
                </a:outerShdw>
              </a:effectLst>
              <a:latin typeface="Century Gothic" panose="020B0502020202020204" pitchFamily="34" charset="0"/>
            </a:endParaRPr>
          </a:p>
          <a:p>
            <a:r>
              <a:rPr lang="it-IT" b="1" dirty="0">
                <a:effectLst>
                  <a:outerShdw blurRad="38100" dist="38100" dir="2700000" algn="tl">
                    <a:srgbClr val="000000">
                      <a:alpha val="43137"/>
                    </a:srgbClr>
                  </a:outerShdw>
                </a:effectLst>
                <a:latin typeface="Century Gothic" panose="020B0502020202020204" pitchFamily="34" charset="0"/>
              </a:rPr>
              <a:t>Stato dell’arte </a:t>
            </a:r>
          </a:p>
        </p:txBody>
      </p:sp>
      <p:graphicFrame>
        <p:nvGraphicFramePr>
          <p:cNvPr id="10" name="Tabella 9">
            <a:extLst>
              <a:ext uri="{FF2B5EF4-FFF2-40B4-BE49-F238E27FC236}">
                <a16:creationId xmlns:a16="http://schemas.microsoft.com/office/drawing/2014/main" id="{116F92C5-0900-2245-E490-3CAE7C11BFD4}"/>
              </a:ext>
            </a:extLst>
          </p:cNvPr>
          <p:cNvGraphicFramePr>
            <a:graphicFrameLocks noGrp="1"/>
          </p:cNvGraphicFramePr>
          <p:nvPr>
            <p:extLst>
              <p:ext uri="{D42A27DB-BD31-4B8C-83A1-F6EECF244321}">
                <p14:modId xmlns:p14="http://schemas.microsoft.com/office/powerpoint/2010/main" val="2734714229"/>
              </p:ext>
            </p:extLst>
          </p:nvPr>
        </p:nvGraphicFramePr>
        <p:xfrm>
          <a:off x="1419509" y="3861216"/>
          <a:ext cx="5864732" cy="1512000"/>
        </p:xfrm>
        <a:graphic>
          <a:graphicData uri="http://schemas.openxmlformats.org/drawingml/2006/table">
            <a:tbl>
              <a:tblPr bandRow="1">
                <a:tableStyleId>{5C22544A-7EE6-4342-B048-85BDC9FD1C3A}</a:tableStyleId>
              </a:tblPr>
              <a:tblGrid>
                <a:gridCol w="4640596">
                  <a:extLst>
                    <a:ext uri="{9D8B030D-6E8A-4147-A177-3AD203B41FA5}">
                      <a16:colId xmlns:a16="http://schemas.microsoft.com/office/drawing/2014/main" val="3934509184"/>
                    </a:ext>
                  </a:extLst>
                </a:gridCol>
                <a:gridCol w="1224136">
                  <a:extLst>
                    <a:ext uri="{9D8B030D-6E8A-4147-A177-3AD203B41FA5}">
                      <a16:colId xmlns:a16="http://schemas.microsoft.com/office/drawing/2014/main" val="537846968"/>
                    </a:ext>
                  </a:extLst>
                </a:gridCol>
              </a:tblGrid>
              <a:tr h="504000">
                <a:tc>
                  <a:txBody>
                    <a:bodyPr/>
                    <a:lstStyle/>
                    <a:p>
                      <a:r>
                        <a:rPr lang="it-IT" dirty="0">
                          <a:solidFill>
                            <a:schemeClr val="tx1"/>
                          </a:solidFill>
                        </a:rPr>
                        <a:t>Pervenuti</a:t>
                      </a:r>
                    </a:p>
                  </a:txBody>
                  <a:tcPr anchor="ctr"/>
                </a:tc>
                <a:tc>
                  <a:txBody>
                    <a:bodyPr/>
                    <a:lstStyle/>
                    <a:p>
                      <a:pPr algn="r"/>
                      <a:r>
                        <a:rPr lang="it-IT" b="1" dirty="0">
                          <a:solidFill>
                            <a:schemeClr val="tx1"/>
                          </a:solidFill>
                        </a:rPr>
                        <a:t>1.854.099</a:t>
                      </a:r>
                    </a:p>
                  </a:txBody>
                  <a:tcPr anchor="ctr"/>
                </a:tc>
                <a:extLst>
                  <a:ext uri="{0D108BD9-81ED-4DB2-BD59-A6C34878D82A}">
                    <a16:rowId xmlns:a16="http://schemas.microsoft.com/office/drawing/2014/main" val="2252262549"/>
                  </a:ext>
                </a:extLst>
              </a:tr>
              <a:tr h="504000">
                <a:tc>
                  <a:txBody>
                    <a:bodyPr/>
                    <a:lstStyle/>
                    <a:p>
                      <a:r>
                        <a:rPr lang="it-IT" dirty="0">
                          <a:solidFill>
                            <a:schemeClr val="tx1"/>
                          </a:solidFill>
                        </a:rPr>
                        <a:t>Approvati in automatico</a:t>
                      </a:r>
                    </a:p>
                  </a:txBody>
                  <a:tcPr anchor="ctr"/>
                </a:tc>
                <a:tc>
                  <a:txBody>
                    <a:bodyPr/>
                    <a:lstStyle/>
                    <a:p>
                      <a:pPr algn="r"/>
                      <a:r>
                        <a:rPr lang="it-IT" b="1" dirty="0">
                          <a:solidFill>
                            <a:schemeClr val="tx1"/>
                          </a:solidFill>
                        </a:rPr>
                        <a:t>575.347</a:t>
                      </a:r>
                    </a:p>
                  </a:txBody>
                  <a:tcPr anchor="ctr"/>
                </a:tc>
                <a:extLst>
                  <a:ext uri="{0D108BD9-81ED-4DB2-BD59-A6C34878D82A}">
                    <a16:rowId xmlns:a16="http://schemas.microsoft.com/office/drawing/2014/main" val="4187794385"/>
                  </a:ext>
                </a:extLst>
              </a:tr>
              <a:tr h="504000">
                <a:tc>
                  <a:txBody>
                    <a:bodyPr/>
                    <a:lstStyle/>
                    <a:p>
                      <a:r>
                        <a:rPr lang="it-IT" dirty="0">
                          <a:solidFill>
                            <a:schemeClr val="tx1"/>
                          </a:solidFill>
                        </a:rPr>
                        <a:t>Rifiutati in automatico</a:t>
                      </a:r>
                    </a:p>
                  </a:txBody>
                  <a:tcPr anchor="ctr"/>
                </a:tc>
                <a:tc>
                  <a:txBody>
                    <a:bodyPr/>
                    <a:lstStyle/>
                    <a:p>
                      <a:pPr algn="r"/>
                      <a:r>
                        <a:rPr lang="it-IT" b="1" dirty="0">
                          <a:solidFill>
                            <a:schemeClr val="tx1"/>
                          </a:solidFill>
                        </a:rPr>
                        <a:t>49.794</a:t>
                      </a:r>
                    </a:p>
                  </a:txBody>
                  <a:tcPr anchor="ctr"/>
                </a:tc>
                <a:extLst>
                  <a:ext uri="{0D108BD9-81ED-4DB2-BD59-A6C34878D82A}">
                    <a16:rowId xmlns:a16="http://schemas.microsoft.com/office/drawing/2014/main" val="3874465790"/>
                  </a:ext>
                </a:extLst>
              </a:tr>
            </a:tbl>
          </a:graphicData>
        </a:graphic>
      </p:graphicFrame>
      <p:sp>
        <p:nvSpPr>
          <p:cNvPr id="12" name="CasellaDiTesto 11">
            <a:extLst>
              <a:ext uri="{FF2B5EF4-FFF2-40B4-BE49-F238E27FC236}">
                <a16:creationId xmlns:a16="http://schemas.microsoft.com/office/drawing/2014/main" id="{7FB71CC2-8A5B-0131-192E-7DE134520480}"/>
              </a:ext>
            </a:extLst>
          </p:cNvPr>
          <p:cNvSpPr txBox="1"/>
          <p:nvPr/>
        </p:nvSpPr>
        <p:spPr>
          <a:xfrm>
            <a:off x="1331914" y="3261089"/>
            <a:ext cx="7416800" cy="615553"/>
          </a:xfrm>
          <a:prstGeom prst="rect">
            <a:avLst/>
          </a:prstGeom>
          <a:noFill/>
        </p:spPr>
        <p:txBody>
          <a:bodyPr wrap="square">
            <a:spAutoFit/>
          </a:bodyPr>
          <a:lstStyle/>
          <a:p>
            <a:r>
              <a:rPr lang="it-IT" b="1" dirty="0" err="1">
                <a:solidFill>
                  <a:schemeClr val="tx2">
                    <a:lumMod val="75000"/>
                  </a:schemeClr>
                </a:solidFill>
              </a:rPr>
              <a:t>DoCFa</a:t>
            </a:r>
            <a:r>
              <a:rPr lang="it-IT" b="1" dirty="0">
                <a:solidFill>
                  <a:schemeClr val="tx2">
                    <a:lumMod val="75000"/>
                  </a:schemeClr>
                </a:solidFill>
              </a:rPr>
              <a:t> telematici - Risultati periodo: 1° gennaio ÷ 31 dicembre 2023</a:t>
            </a:r>
          </a:p>
          <a:p>
            <a:r>
              <a:rPr lang="it-IT" sz="1600" dirty="0"/>
              <a:t>(analisi al livello nazionale)</a:t>
            </a:r>
          </a:p>
        </p:txBody>
      </p:sp>
      <p:sp>
        <p:nvSpPr>
          <p:cNvPr id="13" name="CasellaDiTesto 12">
            <a:extLst>
              <a:ext uri="{FF2B5EF4-FFF2-40B4-BE49-F238E27FC236}">
                <a16:creationId xmlns:a16="http://schemas.microsoft.com/office/drawing/2014/main" id="{9FB476AA-F5A2-910A-0DA2-96DC8AE0ABB5}"/>
              </a:ext>
            </a:extLst>
          </p:cNvPr>
          <p:cNvSpPr txBox="1"/>
          <p:nvPr/>
        </p:nvSpPr>
        <p:spPr>
          <a:xfrm>
            <a:off x="1338693" y="2428909"/>
            <a:ext cx="7410020" cy="646331"/>
          </a:xfrm>
          <a:prstGeom prst="rect">
            <a:avLst/>
          </a:prstGeom>
          <a:noFill/>
        </p:spPr>
        <p:txBody>
          <a:bodyPr wrap="square" rtlCol="0">
            <a:spAutoFit/>
          </a:bodyPr>
          <a:lstStyle/>
          <a:p>
            <a:r>
              <a:rPr lang="it-IT" dirty="0"/>
              <a:t>Il sistema di accettazione automatica è stato attivato, a livello nazionale</a:t>
            </a:r>
            <a:r>
              <a:rPr lang="it-IT" baseline="30000" dirty="0"/>
              <a:t>(*)</a:t>
            </a:r>
            <a:r>
              <a:rPr lang="it-IT" dirty="0"/>
              <a:t>,</a:t>
            </a:r>
            <a:br>
              <a:rPr lang="it-IT" dirty="0"/>
            </a:br>
            <a:r>
              <a:rPr lang="it-IT" dirty="0"/>
              <a:t>a </a:t>
            </a:r>
            <a:r>
              <a:rPr lang="it-IT" b="1" dirty="0">
                <a:solidFill>
                  <a:schemeClr val="accent6">
                    <a:lumMod val="75000"/>
                  </a:schemeClr>
                </a:solidFill>
              </a:rPr>
              <a:t>luglio 2022</a:t>
            </a:r>
            <a:r>
              <a:rPr lang="it-IT" dirty="0"/>
              <a:t> e progressivamente ottimizzato.</a:t>
            </a:r>
          </a:p>
        </p:txBody>
      </p:sp>
      <p:sp>
        <p:nvSpPr>
          <p:cNvPr id="14" name="CasellaDiTesto 13">
            <a:extLst>
              <a:ext uri="{FF2B5EF4-FFF2-40B4-BE49-F238E27FC236}">
                <a16:creationId xmlns:a16="http://schemas.microsoft.com/office/drawing/2014/main" id="{A0FB2E26-9552-F4B3-5AC7-F337F1B8C309}"/>
              </a:ext>
            </a:extLst>
          </p:cNvPr>
          <p:cNvSpPr txBox="1"/>
          <p:nvPr/>
        </p:nvSpPr>
        <p:spPr>
          <a:xfrm>
            <a:off x="1331913" y="5909210"/>
            <a:ext cx="7560567" cy="400110"/>
          </a:xfrm>
          <a:prstGeom prst="rect">
            <a:avLst/>
          </a:prstGeom>
          <a:noFill/>
        </p:spPr>
        <p:txBody>
          <a:bodyPr wrap="square" rtlCol="0">
            <a:spAutoFit/>
          </a:bodyPr>
          <a:lstStyle/>
          <a:p>
            <a:pPr>
              <a:spcBef>
                <a:spcPts val="600"/>
              </a:spcBef>
            </a:pPr>
            <a:r>
              <a:rPr lang="it-IT" sz="1100" baseline="30000" dirty="0"/>
              <a:t>(*) </a:t>
            </a:r>
            <a:r>
              <a:rPr lang="it-IT" sz="1100" dirty="0"/>
              <a:t>Sono escluse le Province autonome di Trento e Bolzano dove dal 1978 il Catasto è gestito direttamente dalle stesse</a:t>
            </a:r>
            <a:r>
              <a:rPr lang="it-IT" sz="2000" b="1" dirty="0">
                <a:effectLst>
                  <a:outerShdw blurRad="38100" dist="38100" dir="2700000" algn="tl">
                    <a:srgbClr val="000000">
                      <a:alpha val="43137"/>
                    </a:srgbClr>
                  </a:outerShdw>
                </a:effectLst>
                <a:latin typeface="Century Gothic" panose="020B0502020202020204" pitchFamily="34" charset="0"/>
              </a:rPr>
              <a:t> </a:t>
            </a:r>
          </a:p>
        </p:txBody>
      </p:sp>
      <p:sp>
        <p:nvSpPr>
          <p:cNvPr id="15" name="Segnaposto numero diapositiva 14">
            <a:extLst>
              <a:ext uri="{FF2B5EF4-FFF2-40B4-BE49-F238E27FC236}">
                <a16:creationId xmlns:a16="http://schemas.microsoft.com/office/drawing/2014/main" id="{0764EA8E-671C-9122-95F9-17D440EE6E3B}"/>
              </a:ext>
            </a:extLst>
          </p:cNvPr>
          <p:cNvSpPr>
            <a:spLocks noGrp="1"/>
          </p:cNvSpPr>
          <p:nvPr>
            <p:ph type="sldNum" sz="quarter" idx="12"/>
          </p:nvPr>
        </p:nvSpPr>
        <p:spPr/>
        <p:txBody>
          <a:bodyPr/>
          <a:lstStyle/>
          <a:p>
            <a:fld id="{A8CBF5B2-028F-4E29-A8FB-D914875C6F2F}" type="slidenum">
              <a:rPr lang="it-IT" smtClean="0"/>
              <a:pPr/>
              <a:t>20</a:t>
            </a:fld>
            <a:endParaRPr lang="it-IT" dirty="0"/>
          </a:p>
        </p:txBody>
      </p:sp>
    </p:spTree>
    <p:extLst>
      <p:ext uri="{BB962C8B-B14F-4D97-AF65-F5344CB8AC3E}">
        <p14:creationId xmlns:p14="http://schemas.microsoft.com/office/powerpoint/2010/main" val="232145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A2E29DCD-5460-97A2-3BF0-C0B03CF4D700}"/>
              </a:ext>
            </a:extLst>
          </p:cNvPr>
          <p:cNvSpPr>
            <a:spLocks noGrp="1"/>
          </p:cNvSpPr>
          <p:nvPr>
            <p:ph type="ftr" sz="quarter" idx="11"/>
          </p:nvPr>
        </p:nvSpPr>
        <p:spPr/>
        <p:txBody>
          <a:bodyPr/>
          <a:lstStyle/>
          <a:p>
            <a:r>
              <a:rPr lang="it-IT"/>
              <a:t>Evoluzione dei servizi di consultazione ed aggiornamento del CT e del CF</a:t>
            </a:r>
            <a:endParaRPr lang="it-IT" dirty="0"/>
          </a:p>
        </p:txBody>
      </p:sp>
      <p:sp>
        <p:nvSpPr>
          <p:cNvPr id="3" name="Titolo 2">
            <a:extLst>
              <a:ext uri="{FF2B5EF4-FFF2-40B4-BE49-F238E27FC236}">
                <a16:creationId xmlns:a16="http://schemas.microsoft.com/office/drawing/2014/main" id="{60E7430F-6D2C-618A-09A8-82DA285B519A}"/>
              </a:ext>
            </a:extLst>
          </p:cNvPr>
          <p:cNvSpPr>
            <a:spLocks noGrp="1"/>
          </p:cNvSpPr>
          <p:nvPr>
            <p:ph type="title"/>
          </p:nvPr>
        </p:nvSpPr>
        <p:spPr/>
        <p:txBody>
          <a:bodyPr>
            <a:normAutofit/>
          </a:bodyPr>
          <a:lstStyle/>
          <a:p>
            <a:r>
              <a:rPr lang="it-IT" dirty="0"/>
              <a:t>Dichiarazioni in Catasto Fabbricati - Accettazione automatica</a:t>
            </a:r>
          </a:p>
        </p:txBody>
      </p:sp>
      <p:grpSp>
        <p:nvGrpSpPr>
          <p:cNvPr id="5" name="Gruppo 4">
            <a:extLst>
              <a:ext uri="{FF2B5EF4-FFF2-40B4-BE49-F238E27FC236}">
                <a16:creationId xmlns:a16="http://schemas.microsoft.com/office/drawing/2014/main" id="{61ECE476-1AF0-47C5-247B-0AFCA6FD3170}"/>
              </a:ext>
            </a:extLst>
          </p:cNvPr>
          <p:cNvGrpSpPr/>
          <p:nvPr/>
        </p:nvGrpSpPr>
        <p:grpSpPr>
          <a:xfrm>
            <a:off x="247692" y="1697105"/>
            <a:ext cx="828000" cy="563725"/>
            <a:chOff x="255532" y="3913311"/>
            <a:chExt cx="828000" cy="563725"/>
          </a:xfrm>
        </p:grpSpPr>
        <p:pic>
          <p:nvPicPr>
            <p:cNvPr id="6" name="Picture 6" descr="Automatico di carico - Scaricare icone gratuite">
              <a:extLst>
                <a:ext uri="{FF2B5EF4-FFF2-40B4-BE49-F238E27FC236}">
                  <a16:creationId xmlns:a16="http://schemas.microsoft.com/office/drawing/2014/main" id="{55AB4A0D-D75F-9460-FE51-6E960C3445C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149080"/>
              <a:ext cx="327956" cy="327956"/>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F0241218-42D0-0910-11D0-4DEC41915C32}"/>
                </a:ext>
              </a:extLst>
            </p:cNvPr>
            <p:cNvSpPr txBox="1"/>
            <p:nvPr/>
          </p:nvSpPr>
          <p:spPr>
            <a:xfrm>
              <a:off x="255532" y="3913311"/>
              <a:ext cx="828000" cy="307777"/>
            </a:xfrm>
            <a:prstGeom prst="rect">
              <a:avLst/>
            </a:prstGeom>
            <a:noFill/>
          </p:spPr>
          <p:txBody>
            <a:bodyPr wrap="none" lIns="0" tIns="0" rIns="0" bIns="0" rtlCol="0" anchor="ctr" anchorCtr="0">
              <a:noAutofit/>
            </a:bodyPr>
            <a:lstStyle/>
            <a:p>
              <a:pPr algn="ctr"/>
              <a:r>
                <a:rPr lang="it-IT" sz="2400" b="1" dirty="0" err="1">
                  <a:solidFill>
                    <a:srgbClr val="C00000"/>
                  </a:solidFill>
                </a:rPr>
                <a:t>DocFa</a:t>
              </a:r>
              <a:endParaRPr lang="it-IT" sz="2400" b="1" dirty="0">
                <a:solidFill>
                  <a:srgbClr val="C00000"/>
                </a:solidFill>
              </a:endParaRPr>
            </a:p>
          </p:txBody>
        </p:sp>
      </p:grpSp>
      <p:sp>
        <p:nvSpPr>
          <p:cNvPr id="8" name="CasellaDiTesto 7">
            <a:extLst>
              <a:ext uri="{FF2B5EF4-FFF2-40B4-BE49-F238E27FC236}">
                <a16:creationId xmlns:a16="http://schemas.microsoft.com/office/drawing/2014/main" id="{2B666569-33FE-0A5D-C983-27F0CF08A779}"/>
              </a:ext>
            </a:extLst>
          </p:cNvPr>
          <p:cNvSpPr txBox="1"/>
          <p:nvPr/>
        </p:nvSpPr>
        <p:spPr>
          <a:xfrm>
            <a:off x="1345471" y="1638325"/>
            <a:ext cx="7403242" cy="646331"/>
          </a:xfrm>
          <a:prstGeom prst="rect">
            <a:avLst/>
          </a:prstGeom>
          <a:noFill/>
        </p:spPr>
        <p:txBody>
          <a:bodyPr wrap="square" rtlCol="0">
            <a:spAutoFit/>
          </a:bodyPr>
          <a:lstStyle/>
          <a:p>
            <a:r>
              <a:rPr lang="it-IT" b="1" dirty="0">
                <a:effectLst>
                  <a:outerShdw blurRad="38100" dist="38100" dir="2700000" algn="tl">
                    <a:srgbClr val="000000">
                      <a:alpha val="43137"/>
                    </a:srgbClr>
                  </a:outerShdw>
                </a:effectLst>
                <a:latin typeface="Century Gothic" panose="020B0502020202020204" pitchFamily="34" charset="0"/>
              </a:rPr>
              <a:t>Analisi dei flussi di accettazione automatica </a:t>
            </a:r>
            <a:r>
              <a:rPr lang="it-IT" b="1" dirty="0" err="1">
                <a:effectLst>
                  <a:outerShdw blurRad="38100" dist="38100" dir="2700000" algn="tl">
                    <a:srgbClr val="000000">
                      <a:alpha val="43137"/>
                    </a:srgbClr>
                  </a:outerShdw>
                </a:effectLst>
                <a:latin typeface="Century Gothic" panose="020B0502020202020204" pitchFamily="34" charset="0"/>
              </a:rPr>
              <a:t>DoCFa</a:t>
            </a:r>
            <a:endParaRPr lang="it-IT" b="1" dirty="0">
              <a:effectLst>
                <a:outerShdw blurRad="38100" dist="38100" dir="2700000" algn="tl">
                  <a:srgbClr val="000000">
                    <a:alpha val="43137"/>
                  </a:srgbClr>
                </a:outerShdw>
              </a:effectLst>
              <a:latin typeface="Century Gothic" panose="020B0502020202020204" pitchFamily="34" charset="0"/>
            </a:endParaRPr>
          </a:p>
          <a:p>
            <a:r>
              <a:rPr lang="it-IT" b="1" dirty="0">
                <a:effectLst>
                  <a:outerShdw blurRad="38100" dist="38100" dir="2700000" algn="tl">
                    <a:srgbClr val="000000">
                      <a:alpha val="43137"/>
                    </a:srgbClr>
                  </a:outerShdw>
                </a:effectLst>
                <a:latin typeface="Century Gothic" panose="020B0502020202020204" pitchFamily="34" charset="0"/>
              </a:rPr>
              <a:t>Stato dell’arte </a:t>
            </a:r>
          </a:p>
        </p:txBody>
      </p:sp>
      <p:sp>
        <p:nvSpPr>
          <p:cNvPr id="13" name="CasellaDiTesto 12">
            <a:extLst>
              <a:ext uri="{FF2B5EF4-FFF2-40B4-BE49-F238E27FC236}">
                <a16:creationId xmlns:a16="http://schemas.microsoft.com/office/drawing/2014/main" id="{9FB476AA-F5A2-910A-0DA2-96DC8AE0ABB5}"/>
              </a:ext>
            </a:extLst>
          </p:cNvPr>
          <p:cNvSpPr txBox="1"/>
          <p:nvPr/>
        </p:nvSpPr>
        <p:spPr>
          <a:xfrm>
            <a:off x="1338693" y="2428909"/>
            <a:ext cx="7410020" cy="369332"/>
          </a:xfrm>
          <a:prstGeom prst="rect">
            <a:avLst/>
          </a:prstGeom>
          <a:noFill/>
        </p:spPr>
        <p:txBody>
          <a:bodyPr wrap="square" rtlCol="0">
            <a:spAutoFit/>
          </a:bodyPr>
          <a:lstStyle>
            <a:defPPr>
              <a:defRPr lang="it-IT"/>
            </a:defPPr>
            <a:lvl1pPr>
              <a:defRPr b="1" i="0" u="none" strike="noStrike" baseline="0">
                <a:solidFill>
                  <a:schemeClr val="tx2">
                    <a:lumMod val="50000"/>
                  </a:schemeClr>
                </a:solidFill>
              </a:defRPr>
            </a:lvl1pPr>
          </a:lstStyle>
          <a:p>
            <a:r>
              <a:rPr lang="it-IT" dirty="0">
                <a:solidFill>
                  <a:schemeClr val="tx2">
                    <a:lumMod val="75000"/>
                  </a:schemeClr>
                </a:solidFill>
              </a:rPr>
              <a:t>Modalità ed esito trattazione </a:t>
            </a:r>
            <a:r>
              <a:rPr lang="it-IT" dirty="0" err="1">
                <a:solidFill>
                  <a:schemeClr val="tx2">
                    <a:lumMod val="75000"/>
                  </a:schemeClr>
                </a:solidFill>
              </a:rPr>
              <a:t>DoCFa</a:t>
            </a:r>
            <a:r>
              <a:rPr lang="it-IT" dirty="0">
                <a:solidFill>
                  <a:schemeClr val="tx2">
                    <a:lumMod val="75000"/>
                  </a:schemeClr>
                </a:solidFill>
              </a:rPr>
              <a:t> telematici</a:t>
            </a:r>
          </a:p>
        </p:txBody>
      </p:sp>
      <p:graphicFrame>
        <p:nvGraphicFramePr>
          <p:cNvPr id="4" name="Grafico 3">
            <a:extLst>
              <a:ext uri="{FF2B5EF4-FFF2-40B4-BE49-F238E27FC236}">
                <a16:creationId xmlns:a16="http://schemas.microsoft.com/office/drawing/2014/main" id="{046D9B75-151A-AA3B-3CC0-3849E0A69F01}"/>
              </a:ext>
            </a:extLst>
          </p:cNvPr>
          <p:cNvGraphicFramePr/>
          <p:nvPr>
            <p:extLst>
              <p:ext uri="{D42A27DB-BD31-4B8C-83A1-F6EECF244321}">
                <p14:modId xmlns:p14="http://schemas.microsoft.com/office/powerpoint/2010/main" val="4278329336"/>
              </p:ext>
            </p:extLst>
          </p:nvPr>
        </p:nvGraphicFramePr>
        <p:xfrm>
          <a:off x="1338693" y="2859652"/>
          <a:ext cx="6336952" cy="3449074"/>
        </p:xfrm>
        <a:graphic>
          <a:graphicData uri="http://schemas.openxmlformats.org/drawingml/2006/chart">
            <c:chart xmlns:c="http://schemas.openxmlformats.org/drawingml/2006/chart" xmlns:r="http://schemas.openxmlformats.org/officeDocument/2006/relationships" r:id="rId3"/>
          </a:graphicData>
        </a:graphic>
      </p:graphicFrame>
      <p:sp>
        <p:nvSpPr>
          <p:cNvPr id="9" name="CasellaDiTesto 8">
            <a:extLst>
              <a:ext uri="{FF2B5EF4-FFF2-40B4-BE49-F238E27FC236}">
                <a16:creationId xmlns:a16="http://schemas.microsoft.com/office/drawing/2014/main" id="{9D82A843-C963-D963-D4F0-56F3B7D7562C}"/>
              </a:ext>
            </a:extLst>
          </p:cNvPr>
          <p:cNvSpPr txBox="1"/>
          <p:nvPr/>
        </p:nvSpPr>
        <p:spPr>
          <a:xfrm>
            <a:off x="6516216" y="2811827"/>
            <a:ext cx="2232248" cy="1121229"/>
          </a:xfrm>
          <a:prstGeom prst="roundRect">
            <a:avLst/>
          </a:prstGeom>
          <a:ln>
            <a:solidFill>
              <a:srgbClr val="A4302D"/>
            </a:solidFill>
          </a:ln>
        </p:spPr>
        <p:style>
          <a:lnRef idx="2">
            <a:schemeClr val="accent2"/>
          </a:lnRef>
          <a:fillRef idx="1">
            <a:schemeClr val="lt1"/>
          </a:fillRef>
          <a:effectRef idx="0">
            <a:schemeClr val="accent2"/>
          </a:effectRef>
          <a:fontRef idx="minor">
            <a:schemeClr val="dk1"/>
          </a:fontRef>
        </p:style>
        <p:txBody>
          <a:bodyPr wrap="square" lIns="36000" tIns="36000" rIns="36000" bIns="36000" rtlCol="0">
            <a:spAutoFit/>
          </a:bodyPr>
          <a:lstStyle/>
          <a:p>
            <a:pPr>
              <a:defRPr sz="1197" b="0" i="0" u="none" strike="noStrike" kern="1200" baseline="0">
                <a:solidFill>
                  <a:prstClr val="black">
                    <a:lumMod val="75000"/>
                    <a:lumOff val="25000"/>
                  </a:prstClr>
                </a:solidFill>
                <a:latin typeface="+mn-lt"/>
                <a:ea typeface="+mn-ea"/>
                <a:cs typeface="+mn-cs"/>
              </a:defRPr>
            </a:pPr>
            <a:r>
              <a:rPr lang="it-IT" sz="1197" b="1" dirty="0">
                <a:solidFill>
                  <a:prstClr val="black">
                    <a:lumMod val="75000"/>
                    <a:lumOff val="25000"/>
                  </a:prstClr>
                </a:solidFill>
              </a:rPr>
              <a:t>Dal </a:t>
            </a:r>
            <a:r>
              <a:rPr lang="it-IT" sz="1197" b="1" dirty="0">
                <a:solidFill>
                  <a:schemeClr val="accent6">
                    <a:lumMod val="75000"/>
                  </a:schemeClr>
                </a:solidFill>
              </a:rPr>
              <a:t>1° febbraio 2024</a:t>
            </a:r>
          </a:p>
          <a:p>
            <a:pPr marL="171450" indent="-171450">
              <a:buFont typeface="Arial" panose="020B0604020202020204" pitchFamily="34" charset="0"/>
              <a:buChar char="•"/>
              <a:defRPr sz="1197" b="0" i="0" u="none" strike="noStrike" kern="1200" baseline="0">
                <a:solidFill>
                  <a:prstClr val="black">
                    <a:lumMod val="75000"/>
                    <a:lumOff val="25000"/>
                  </a:prstClr>
                </a:solidFill>
                <a:latin typeface="+mn-lt"/>
                <a:ea typeface="+mn-ea"/>
                <a:cs typeface="+mn-cs"/>
              </a:defRPr>
            </a:pPr>
            <a:r>
              <a:rPr lang="it-IT" sz="1197" b="1" dirty="0">
                <a:solidFill>
                  <a:prstClr val="black">
                    <a:lumMod val="75000"/>
                    <a:lumOff val="25000"/>
                  </a:prstClr>
                </a:solidFill>
              </a:rPr>
              <a:t>evoluzione delle regole di rifiuto automatico</a:t>
            </a:r>
          </a:p>
          <a:p>
            <a:pPr marL="171450" indent="-171450">
              <a:buFont typeface="Arial" panose="020B0604020202020204" pitchFamily="34" charset="0"/>
              <a:buChar char="•"/>
              <a:defRPr sz="1197" b="0" i="0" u="none" strike="noStrike" kern="1200" baseline="0">
                <a:solidFill>
                  <a:prstClr val="black">
                    <a:lumMod val="75000"/>
                    <a:lumOff val="25000"/>
                  </a:prstClr>
                </a:solidFill>
                <a:latin typeface="+mn-lt"/>
                <a:ea typeface="+mn-ea"/>
                <a:cs typeface="+mn-cs"/>
              </a:defRPr>
            </a:pPr>
            <a:r>
              <a:rPr lang="it-IT" sz="1197" b="1" dirty="0">
                <a:solidFill>
                  <a:prstClr val="black">
                    <a:lumMod val="75000"/>
                    <a:lumOff val="25000"/>
                  </a:prstClr>
                </a:solidFill>
              </a:rPr>
              <a:t>nuovo modello di </a:t>
            </a:r>
            <a:r>
              <a:rPr lang="it-IT" sz="1197" b="1" i="1" dirty="0">
                <a:solidFill>
                  <a:prstClr val="black">
                    <a:lumMod val="75000"/>
                    <a:lumOff val="25000"/>
                  </a:prstClr>
                </a:solidFill>
              </a:rPr>
              <a:t>scheda di mancata accettazione</a:t>
            </a:r>
          </a:p>
        </p:txBody>
      </p:sp>
      <p:sp>
        <p:nvSpPr>
          <p:cNvPr id="11" name="Segnaposto numero diapositiva 10">
            <a:extLst>
              <a:ext uri="{FF2B5EF4-FFF2-40B4-BE49-F238E27FC236}">
                <a16:creationId xmlns:a16="http://schemas.microsoft.com/office/drawing/2014/main" id="{79A12A34-CEB7-7011-032F-178090120424}"/>
              </a:ext>
            </a:extLst>
          </p:cNvPr>
          <p:cNvSpPr>
            <a:spLocks noGrp="1"/>
          </p:cNvSpPr>
          <p:nvPr>
            <p:ph type="sldNum" sz="quarter" idx="12"/>
          </p:nvPr>
        </p:nvSpPr>
        <p:spPr/>
        <p:txBody>
          <a:bodyPr/>
          <a:lstStyle/>
          <a:p>
            <a:fld id="{A8CBF5B2-028F-4E29-A8FB-D914875C6F2F}" type="slidenum">
              <a:rPr lang="it-IT" smtClean="0"/>
              <a:pPr/>
              <a:t>21</a:t>
            </a:fld>
            <a:endParaRPr lang="it-IT" dirty="0"/>
          </a:p>
        </p:txBody>
      </p:sp>
    </p:spTree>
    <p:extLst>
      <p:ext uri="{BB962C8B-B14F-4D97-AF65-F5344CB8AC3E}">
        <p14:creationId xmlns:p14="http://schemas.microsoft.com/office/powerpoint/2010/main" val="224637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A2E29DCD-5460-97A2-3BF0-C0B03CF4D700}"/>
              </a:ext>
            </a:extLst>
          </p:cNvPr>
          <p:cNvSpPr>
            <a:spLocks noGrp="1"/>
          </p:cNvSpPr>
          <p:nvPr>
            <p:ph type="ftr" sz="quarter" idx="11"/>
          </p:nvPr>
        </p:nvSpPr>
        <p:spPr/>
        <p:txBody>
          <a:bodyPr/>
          <a:lstStyle/>
          <a:p>
            <a:r>
              <a:rPr lang="it-IT"/>
              <a:t>Evoluzione dei servizi di consultazione ed aggiornamento del CT e del CF</a:t>
            </a:r>
            <a:endParaRPr lang="it-IT" dirty="0"/>
          </a:p>
        </p:txBody>
      </p:sp>
      <p:sp>
        <p:nvSpPr>
          <p:cNvPr id="3" name="Titolo 2">
            <a:extLst>
              <a:ext uri="{FF2B5EF4-FFF2-40B4-BE49-F238E27FC236}">
                <a16:creationId xmlns:a16="http://schemas.microsoft.com/office/drawing/2014/main" id="{60E7430F-6D2C-618A-09A8-82DA285B519A}"/>
              </a:ext>
            </a:extLst>
          </p:cNvPr>
          <p:cNvSpPr>
            <a:spLocks noGrp="1"/>
          </p:cNvSpPr>
          <p:nvPr>
            <p:ph type="title"/>
          </p:nvPr>
        </p:nvSpPr>
        <p:spPr/>
        <p:txBody>
          <a:bodyPr>
            <a:normAutofit/>
          </a:bodyPr>
          <a:lstStyle/>
          <a:p>
            <a:r>
              <a:rPr lang="it-IT" dirty="0"/>
              <a:t>Dichiarazioni in Catasto Fabbricati - Accettazione automatica</a:t>
            </a:r>
          </a:p>
        </p:txBody>
      </p:sp>
      <p:grpSp>
        <p:nvGrpSpPr>
          <p:cNvPr id="5" name="Gruppo 4">
            <a:extLst>
              <a:ext uri="{FF2B5EF4-FFF2-40B4-BE49-F238E27FC236}">
                <a16:creationId xmlns:a16="http://schemas.microsoft.com/office/drawing/2014/main" id="{61ECE476-1AF0-47C5-247B-0AFCA6FD3170}"/>
              </a:ext>
            </a:extLst>
          </p:cNvPr>
          <p:cNvGrpSpPr/>
          <p:nvPr/>
        </p:nvGrpSpPr>
        <p:grpSpPr>
          <a:xfrm>
            <a:off x="247692" y="1697105"/>
            <a:ext cx="828000" cy="563725"/>
            <a:chOff x="255532" y="3913311"/>
            <a:chExt cx="828000" cy="563725"/>
          </a:xfrm>
        </p:grpSpPr>
        <p:pic>
          <p:nvPicPr>
            <p:cNvPr id="6" name="Picture 6" descr="Automatico di carico - Scaricare icone gratuite">
              <a:extLst>
                <a:ext uri="{FF2B5EF4-FFF2-40B4-BE49-F238E27FC236}">
                  <a16:creationId xmlns:a16="http://schemas.microsoft.com/office/drawing/2014/main" id="{55AB4A0D-D75F-9460-FE51-6E960C3445C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149080"/>
              <a:ext cx="327956" cy="327956"/>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F0241218-42D0-0910-11D0-4DEC41915C32}"/>
                </a:ext>
              </a:extLst>
            </p:cNvPr>
            <p:cNvSpPr txBox="1"/>
            <p:nvPr/>
          </p:nvSpPr>
          <p:spPr>
            <a:xfrm>
              <a:off x="255532" y="3913311"/>
              <a:ext cx="828000" cy="307777"/>
            </a:xfrm>
            <a:prstGeom prst="rect">
              <a:avLst/>
            </a:prstGeom>
            <a:noFill/>
          </p:spPr>
          <p:txBody>
            <a:bodyPr wrap="none" lIns="0" tIns="0" rIns="0" bIns="0" rtlCol="0" anchor="ctr" anchorCtr="0">
              <a:noAutofit/>
            </a:bodyPr>
            <a:lstStyle/>
            <a:p>
              <a:pPr algn="ctr"/>
              <a:r>
                <a:rPr lang="it-IT" sz="2400" b="1" dirty="0" err="1">
                  <a:solidFill>
                    <a:srgbClr val="C00000"/>
                  </a:solidFill>
                </a:rPr>
                <a:t>DocFa</a:t>
              </a:r>
              <a:endParaRPr lang="it-IT" sz="2400" b="1" dirty="0">
                <a:solidFill>
                  <a:srgbClr val="C00000"/>
                </a:solidFill>
              </a:endParaRPr>
            </a:p>
          </p:txBody>
        </p:sp>
      </p:grpSp>
      <p:sp>
        <p:nvSpPr>
          <p:cNvPr id="8" name="CasellaDiTesto 7">
            <a:extLst>
              <a:ext uri="{FF2B5EF4-FFF2-40B4-BE49-F238E27FC236}">
                <a16:creationId xmlns:a16="http://schemas.microsoft.com/office/drawing/2014/main" id="{2B666569-33FE-0A5D-C983-27F0CF08A779}"/>
              </a:ext>
            </a:extLst>
          </p:cNvPr>
          <p:cNvSpPr txBox="1"/>
          <p:nvPr/>
        </p:nvSpPr>
        <p:spPr>
          <a:xfrm>
            <a:off x="1345471" y="1638325"/>
            <a:ext cx="7403242" cy="646331"/>
          </a:xfrm>
          <a:prstGeom prst="rect">
            <a:avLst/>
          </a:prstGeom>
          <a:noFill/>
        </p:spPr>
        <p:txBody>
          <a:bodyPr wrap="square" rtlCol="0">
            <a:spAutoFit/>
          </a:bodyPr>
          <a:lstStyle/>
          <a:p>
            <a:r>
              <a:rPr lang="it-IT" b="1" dirty="0">
                <a:effectLst>
                  <a:outerShdw blurRad="38100" dist="38100" dir="2700000" algn="tl">
                    <a:srgbClr val="000000">
                      <a:alpha val="43137"/>
                    </a:srgbClr>
                  </a:outerShdw>
                </a:effectLst>
                <a:latin typeface="Century Gothic" panose="020B0502020202020204" pitchFamily="34" charset="0"/>
              </a:rPr>
              <a:t>Analisi dei risultati del controllo generale dei </a:t>
            </a:r>
            <a:r>
              <a:rPr lang="it-IT" b="1" dirty="0" err="1">
                <a:effectLst>
                  <a:outerShdw blurRad="38100" dist="38100" dir="2700000" algn="tl">
                    <a:srgbClr val="000000">
                      <a:alpha val="43137"/>
                    </a:srgbClr>
                  </a:outerShdw>
                </a:effectLst>
                <a:latin typeface="Century Gothic" panose="020B0502020202020204" pitchFamily="34" charset="0"/>
              </a:rPr>
              <a:t>DoCFa</a:t>
            </a:r>
            <a:br>
              <a:rPr lang="it-IT" b="1" dirty="0">
                <a:effectLst>
                  <a:outerShdw blurRad="38100" dist="38100" dir="2700000" algn="tl">
                    <a:srgbClr val="000000">
                      <a:alpha val="43137"/>
                    </a:srgbClr>
                  </a:outerShdw>
                </a:effectLst>
                <a:latin typeface="Century Gothic" panose="020B0502020202020204" pitchFamily="34" charset="0"/>
              </a:rPr>
            </a:br>
            <a:r>
              <a:rPr lang="it-IT" b="1" dirty="0">
                <a:effectLst>
                  <a:outerShdw blurRad="38100" dist="38100" dir="2700000" algn="tl">
                    <a:srgbClr val="000000">
                      <a:alpha val="43137"/>
                    </a:srgbClr>
                  </a:outerShdw>
                </a:effectLst>
                <a:latin typeface="Century Gothic" panose="020B0502020202020204" pitchFamily="34" charset="0"/>
              </a:rPr>
              <a:t>in fase di accertamento</a:t>
            </a:r>
          </a:p>
        </p:txBody>
      </p:sp>
      <p:sp>
        <p:nvSpPr>
          <p:cNvPr id="4" name="CasellaDiTesto 3">
            <a:extLst>
              <a:ext uri="{FF2B5EF4-FFF2-40B4-BE49-F238E27FC236}">
                <a16:creationId xmlns:a16="http://schemas.microsoft.com/office/drawing/2014/main" id="{54EC31D8-016A-3A24-EBD1-CD1A6BE10F33}"/>
              </a:ext>
            </a:extLst>
          </p:cNvPr>
          <p:cNvSpPr txBox="1"/>
          <p:nvPr/>
        </p:nvSpPr>
        <p:spPr>
          <a:xfrm>
            <a:off x="1331914" y="2428909"/>
            <a:ext cx="7416800" cy="369332"/>
          </a:xfrm>
          <a:prstGeom prst="rect">
            <a:avLst/>
          </a:prstGeom>
          <a:noFill/>
        </p:spPr>
        <p:txBody>
          <a:bodyPr wrap="square">
            <a:spAutoFit/>
          </a:bodyPr>
          <a:lstStyle/>
          <a:p>
            <a:r>
              <a:rPr lang="it-IT" b="1" dirty="0">
                <a:solidFill>
                  <a:schemeClr val="tx2">
                    <a:lumMod val="75000"/>
                  </a:schemeClr>
                </a:solidFill>
              </a:rPr>
              <a:t>Macrocategorie di controlli eseguiti in sede di accertamento</a:t>
            </a:r>
          </a:p>
        </p:txBody>
      </p:sp>
      <p:sp>
        <p:nvSpPr>
          <p:cNvPr id="9" name="Segnaposto numero diapositiva 8">
            <a:extLst>
              <a:ext uri="{FF2B5EF4-FFF2-40B4-BE49-F238E27FC236}">
                <a16:creationId xmlns:a16="http://schemas.microsoft.com/office/drawing/2014/main" id="{C0381152-1EEB-C9D6-1371-832D2917CABC}"/>
              </a:ext>
            </a:extLst>
          </p:cNvPr>
          <p:cNvSpPr>
            <a:spLocks noGrp="1"/>
          </p:cNvSpPr>
          <p:nvPr>
            <p:ph type="sldNum" sz="quarter" idx="12"/>
          </p:nvPr>
        </p:nvSpPr>
        <p:spPr/>
        <p:txBody>
          <a:bodyPr/>
          <a:lstStyle/>
          <a:p>
            <a:fld id="{A8CBF5B2-028F-4E29-A8FB-D914875C6F2F}" type="slidenum">
              <a:rPr lang="it-IT" smtClean="0"/>
              <a:pPr/>
              <a:t>22</a:t>
            </a:fld>
            <a:endParaRPr lang="it-IT" dirty="0"/>
          </a:p>
        </p:txBody>
      </p:sp>
      <p:graphicFrame>
        <p:nvGraphicFramePr>
          <p:cNvPr id="12" name="Diagramma 11">
            <a:extLst>
              <a:ext uri="{FF2B5EF4-FFF2-40B4-BE49-F238E27FC236}">
                <a16:creationId xmlns:a16="http://schemas.microsoft.com/office/drawing/2014/main" id="{A647421D-5BD4-6068-63FE-38296DCEE626}"/>
              </a:ext>
            </a:extLst>
          </p:cNvPr>
          <p:cNvGraphicFramePr/>
          <p:nvPr>
            <p:extLst>
              <p:ext uri="{D42A27DB-BD31-4B8C-83A1-F6EECF244321}">
                <p14:modId xmlns:p14="http://schemas.microsoft.com/office/powerpoint/2010/main" val="3272419632"/>
              </p:ext>
            </p:extLst>
          </p:nvPr>
        </p:nvGraphicFramePr>
        <p:xfrm>
          <a:off x="1419690" y="2872129"/>
          <a:ext cx="5960622" cy="3365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586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A2E29DCD-5460-97A2-3BF0-C0B03CF4D700}"/>
              </a:ext>
            </a:extLst>
          </p:cNvPr>
          <p:cNvSpPr>
            <a:spLocks noGrp="1"/>
          </p:cNvSpPr>
          <p:nvPr>
            <p:ph type="ftr" sz="quarter" idx="11"/>
          </p:nvPr>
        </p:nvSpPr>
        <p:spPr/>
        <p:txBody>
          <a:bodyPr/>
          <a:lstStyle/>
          <a:p>
            <a:r>
              <a:rPr lang="it-IT"/>
              <a:t>Evoluzione dei servizi di consultazione ed aggiornamento del CT e del CF</a:t>
            </a:r>
            <a:endParaRPr lang="it-IT" dirty="0"/>
          </a:p>
        </p:txBody>
      </p:sp>
      <p:sp>
        <p:nvSpPr>
          <p:cNvPr id="3" name="Titolo 2">
            <a:extLst>
              <a:ext uri="{FF2B5EF4-FFF2-40B4-BE49-F238E27FC236}">
                <a16:creationId xmlns:a16="http://schemas.microsoft.com/office/drawing/2014/main" id="{60E7430F-6D2C-618A-09A8-82DA285B519A}"/>
              </a:ext>
            </a:extLst>
          </p:cNvPr>
          <p:cNvSpPr>
            <a:spLocks noGrp="1"/>
          </p:cNvSpPr>
          <p:nvPr>
            <p:ph type="title"/>
          </p:nvPr>
        </p:nvSpPr>
        <p:spPr/>
        <p:txBody>
          <a:bodyPr>
            <a:normAutofit/>
          </a:bodyPr>
          <a:lstStyle/>
          <a:p>
            <a:r>
              <a:rPr lang="it-IT" dirty="0"/>
              <a:t>Dichiarazioni in Catasto Fabbricati - Accettazione automatica</a:t>
            </a:r>
          </a:p>
        </p:txBody>
      </p:sp>
      <p:grpSp>
        <p:nvGrpSpPr>
          <p:cNvPr id="5" name="Gruppo 4">
            <a:extLst>
              <a:ext uri="{FF2B5EF4-FFF2-40B4-BE49-F238E27FC236}">
                <a16:creationId xmlns:a16="http://schemas.microsoft.com/office/drawing/2014/main" id="{61ECE476-1AF0-47C5-247B-0AFCA6FD3170}"/>
              </a:ext>
            </a:extLst>
          </p:cNvPr>
          <p:cNvGrpSpPr/>
          <p:nvPr/>
        </p:nvGrpSpPr>
        <p:grpSpPr>
          <a:xfrm>
            <a:off x="247692" y="1697105"/>
            <a:ext cx="828000" cy="563725"/>
            <a:chOff x="255532" y="3913311"/>
            <a:chExt cx="828000" cy="563725"/>
          </a:xfrm>
        </p:grpSpPr>
        <p:pic>
          <p:nvPicPr>
            <p:cNvPr id="6" name="Picture 6" descr="Automatico di carico - Scaricare icone gratuite">
              <a:extLst>
                <a:ext uri="{FF2B5EF4-FFF2-40B4-BE49-F238E27FC236}">
                  <a16:creationId xmlns:a16="http://schemas.microsoft.com/office/drawing/2014/main" id="{55AB4A0D-D75F-9460-FE51-6E960C3445C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149080"/>
              <a:ext cx="327956" cy="327956"/>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F0241218-42D0-0910-11D0-4DEC41915C32}"/>
                </a:ext>
              </a:extLst>
            </p:cNvPr>
            <p:cNvSpPr txBox="1"/>
            <p:nvPr/>
          </p:nvSpPr>
          <p:spPr>
            <a:xfrm>
              <a:off x="255532" y="3913311"/>
              <a:ext cx="828000" cy="307777"/>
            </a:xfrm>
            <a:prstGeom prst="rect">
              <a:avLst/>
            </a:prstGeom>
            <a:noFill/>
          </p:spPr>
          <p:txBody>
            <a:bodyPr wrap="none" lIns="0" tIns="0" rIns="0" bIns="0" rtlCol="0" anchor="ctr" anchorCtr="0">
              <a:noAutofit/>
            </a:bodyPr>
            <a:lstStyle/>
            <a:p>
              <a:pPr algn="ctr"/>
              <a:r>
                <a:rPr lang="it-IT" sz="2400" b="1" dirty="0" err="1">
                  <a:solidFill>
                    <a:srgbClr val="C00000"/>
                  </a:solidFill>
                </a:rPr>
                <a:t>DocFa</a:t>
              </a:r>
              <a:endParaRPr lang="it-IT" sz="2400" b="1" dirty="0">
                <a:solidFill>
                  <a:srgbClr val="C00000"/>
                </a:solidFill>
              </a:endParaRPr>
            </a:p>
          </p:txBody>
        </p:sp>
      </p:grpSp>
      <p:sp>
        <p:nvSpPr>
          <p:cNvPr id="8" name="CasellaDiTesto 7">
            <a:extLst>
              <a:ext uri="{FF2B5EF4-FFF2-40B4-BE49-F238E27FC236}">
                <a16:creationId xmlns:a16="http://schemas.microsoft.com/office/drawing/2014/main" id="{2B666569-33FE-0A5D-C983-27F0CF08A779}"/>
              </a:ext>
            </a:extLst>
          </p:cNvPr>
          <p:cNvSpPr txBox="1"/>
          <p:nvPr/>
        </p:nvSpPr>
        <p:spPr>
          <a:xfrm>
            <a:off x="1345471" y="1638325"/>
            <a:ext cx="7403242" cy="646331"/>
          </a:xfrm>
          <a:prstGeom prst="rect">
            <a:avLst/>
          </a:prstGeom>
          <a:noFill/>
        </p:spPr>
        <p:txBody>
          <a:bodyPr wrap="square" rtlCol="0">
            <a:spAutoFit/>
          </a:bodyPr>
          <a:lstStyle/>
          <a:p>
            <a:r>
              <a:rPr lang="it-IT" b="1" dirty="0">
                <a:effectLst>
                  <a:outerShdw blurRad="38100" dist="38100" dir="2700000" algn="tl">
                    <a:srgbClr val="000000">
                      <a:alpha val="43137"/>
                    </a:srgbClr>
                  </a:outerShdw>
                </a:effectLst>
                <a:latin typeface="Century Gothic" panose="020B0502020202020204" pitchFamily="34" charset="0"/>
              </a:rPr>
              <a:t>Analisi dei risultati del controllo generale dei </a:t>
            </a:r>
            <a:r>
              <a:rPr lang="it-IT" b="1" dirty="0" err="1">
                <a:effectLst>
                  <a:outerShdw blurRad="38100" dist="38100" dir="2700000" algn="tl">
                    <a:srgbClr val="000000">
                      <a:alpha val="43137"/>
                    </a:srgbClr>
                  </a:outerShdw>
                </a:effectLst>
                <a:latin typeface="Century Gothic" panose="020B0502020202020204" pitchFamily="34" charset="0"/>
              </a:rPr>
              <a:t>DoCFa</a:t>
            </a:r>
            <a:br>
              <a:rPr lang="it-IT" b="1" dirty="0">
                <a:effectLst>
                  <a:outerShdw blurRad="38100" dist="38100" dir="2700000" algn="tl">
                    <a:srgbClr val="000000">
                      <a:alpha val="43137"/>
                    </a:srgbClr>
                  </a:outerShdw>
                </a:effectLst>
                <a:latin typeface="Century Gothic" panose="020B0502020202020204" pitchFamily="34" charset="0"/>
              </a:rPr>
            </a:br>
            <a:r>
              <a:rPr lang="it-IT" b="1" dirty="0">
                <a:effectLst>
                  <a:outerShdw blurRad="38100" dist="38100" dir="2700000" algn="tl">
                    <a:srgbClr val="000000">
                      <a:alpha val="43137"/>
                    </a:srgbClr>
                  </a:outerShdw>
                </a:effectLst>
                <a:latin typeface="Century Gothic" panose="020B0502020202020204" pitchFamily="34" charset="0"/>
              </a:rPr>
              <a:t>in fase di accertamento</a:t>
            </a:r>
          </a:p>
        </p:txBody>
      </p:sp>
      <p:sp>
        <p:nvSpPr>
          <p:cNvPr id="4" name="CasellaDiTesto 3">
            <a:extLst>
              <a:ext uri="{FF2B5EF4-FFF2-40B4-BE49-F238E27FC236}">
                <a16:creationId xmlns:a16="http://schemas.microsoft.com/office/drawing/2014/main" id="{54EC31D8-016A-3A24-EBD1-CD1A6BE10F33}"/>
              </a:ext>
            </a:extLst>
          </p:cNvPr>
          <p:cNvSpPr txBox="1"/>
          <p:nvPr/>
        </p:nvSpPr>
        <p:spPr>
          <a:xfrm>
            <a:off x="1331914" y="2428909"/>
            <a:ext cx="7416800" cy="369332"/>
          </a:xfrm>
          <a:prstGeom prst="rect">
            <a:avLst/>
          </a:prstGeom>
          <a:noFill/>
        </p:spPr>
        <p:txBody>
          <a:bodyPr wrap="square">
            <a:spAutoFit/>
          </a:bodyPr>
          <a:lstStyle/>
          <a:p>
            <a:r>
              <a:rPr lang="it-IT" b="1" dirty="0">
                <a:solidFill>
                  <a:schemeClr val="tx2">
                    <a:lumMod val="75000"/>
                  </a:schemeClr>
                </a:solidFill>
              </a:rPr>
              <a:t>Controllo generale</a:t>
            </a:r>
          </a:p>
        </p:txBody>
      </p:sp>
      <p:sp>
        <p:nvSpPr>
          <p:cNvPr id="9" name="Segnaposto numero diapositiva 8">
            <a:extLst>
              <a:ext uri="{FF2B5EF4-FFF2-40B4-BE49-F238E27FC236}">
                <a16:creationId xmlns:a16="http://schemas.microsoft.com/office/drawing/2014/main" id="{C0381152-1EEB-C9D6-1371-832D2917CABC}"/>
              </a:ext>
            </a:extLst>
          </p:cNvPr>
          <p:cNvSpPr>
            <a:spLocks noGrp="1"/>
          </p:cNvSpPr>
          <p:nvPr>
            <p:ph type="sldNum" sz="quarter" idx="12"/>
          </p:nvPr>
        </p:nvSpPr>
        <p:spPr/>
        <p:txBody>
          <a:bodyPr/>
          <a:lstStyle/>
          <a:p>
            <a:fld id="{A8CBF5B2-028F-4E29-A8FB-D914875C6F2F}" type="slidenum">
              <a:rPr lang="it-IT" smtClean="0"/>
              <a:pPr/>
              <a:t>23</a:t>
            </a:fld>
            <a:endParaRPr lang="it-IT" dirty="0"/>
          </a:p>
        </p:txBody>
      </p:sp>
      <p:sp>
        <p:nvSpPr>
          <p:cNvPr id="10" name="CasellaDiTesto 9">
            <a:extLst>
              <a:ext uri="{FF2B5EF4-FFF2-40B4-BE49-F238E27FC236}">
                <a16:creationId xmlns:a16="http://schemas.microsoft.com/office/drawing/2014/main" id="{3C648ECF-1923-0AF0-0CF3-93220983D475}"/>
              </a:ext>
            </a:extLst>
          </p:cNvPr>
          <p:cNvSpPr txBox="1"/>
          <p:nvPr/>
        </p:nvSpPr>
        <p:spPr>
          <a:xfrm>
            <a:off x="1338693" y="2708920"/>
            <a:ext cx="7410020" cy="646331"/>
          </a:xfrm>
          <a:prstGeom prst="rect">
            <a:avLst/>
          </a:prstGeom>
          <a:noFill/>
        </p:spPr>
        <p:txBody>
          <a:bodyPr wrap="square" rtlCol="0">
            <a:spAutoFit/>
          </a:bodyPr>
          <a:lstStyle/>
          <a:p>
            <a:r>
              <a:rPr lang="it-IT" dirty="0"/>
              <a:t>Atti di aggiornamento sottoposti al processo di accertamento e soggetti al controllo generale e relativo esito</a:t>
            </a:r>
          </a:p>
        </p:txBody>
      </p:sp>
      <p:sp>
        <p:nvSpPr>
          <p:cNvPr id="11" name="CasellaDiTesto 10">
            <a:extLst>
              <a:ext uri="{FF2B5EF4-FFF2-40B4-BE49-F238E27FC236}">
                <a16:creationId xmlns:a16="http://schemas.microsoft.com/office/drawing/2014/main" id="{0B75E0F7-321C-57CB-D61D-188C6AF1C4EA}"/>
              </a:ext>
            </a:extLst>
          </p:cNvPr>
          <p:cNvSpPr txBox="1"/>
          <p:nvPr/>
        </p:nvSpPr>
        <p:spPr>
          <a:xfrm>
            <a:off x="1331914" y="3437021"/>
            <a:ext cx="7416800" cy="615553"/>
          </a:xfrm>
          <a:prstGeom prst="rect">
            <a:avLst/>
          </a:prstGeom>
          <a:noFill/>
        </p:spPr>
        <p:txBody>
          <a:bodyPr wrap="square">
            <a:spAutoFit/>
          </a:bodyPr>
          <a:lstStyle/>
          <a:p>
            <a:r>
              <a:rPr lang="it-IT" b="1" dirty="0" err="1">
                <a:solidFill>
                  <a:schemeClr val="tx2">
                    <a:lumMod val="75000"/>
                  </a:schemeClr>
                </a:solidFill>
              </a:rPr>
              <a:t>DoCFa</a:t>
            </a:r>
            <a:r>
              <a:rPr lang="it-IT" b="1" dirty="0">
                <a:solidFill>
                  <a:schemeClr val="tx2">
                    <a:lumMod val="75000"/>
                  </a:schemeClr>
                </a:solidFill>
              </a:rPr>
              <a:t> automatici - Risultati periodo: maggio 2023 ÷ gennaio 2024</a:t>
            </a:r>
          </a:p>
          <a:p>
            <a:r>
              <a:rPr lang="it-IT" sz="1600" dirty="0"/>
              <a:t>(analisi al livello nazionale)</a:t>
            </a:r>
          </a:p>
        </p:txBody>
      </p:sp>
      <p:graphicFrame>
        <p:nvGraphicFramePr>
          <p:cNvPr id="13" name="Tabella 12">
            <a:extLst>
              <a:ext uri="{FF2B5EF4-FFF2-40B4-BE49-F238E27FC236}">
                <a16:creationId xmlns:a16="http://schemas.microsoft.com/office/drawing/2014/main" id="{01FFC9DB-433E-4805-EBC7-F95CE881DDA8}"/>
              </a:ext>
            </a:extLst>
          </p:cNvPr>
          <p:cNvGraphicFramePr>
            <a:graphicFrameLocks noGrp="1"/>
          </p:cNvGraphicFramePr>
          <p:nvPr>
            <p:extLst>
              <p:ext uri="{D42A27DB-BD31-4B8C-83A1-F6EECF244321}">
                <p14:modId xmlns:p14="http://schemas.microsoft.com/office/powerpoint/2010/main" val="2541953787"/>
              </p:ext>
            </p:extLst>
          </p:nvPr>
        </p:nvGraphicFramePr>
        <p:xfrm>
          <a:off x="2128910" y="4118264"/>
          <a:ext cx="4891362" cy="1570800"/>
        </p:xfrm>
        <a:graphic>
          <a:graphicData uri="http://schemas.openxmlformats.org/drawingml/2006/table">
            <a:tbl>
              <a:tblPr firstRow="1" bandRow="1">
                <a:tableStyleId>{5C22544A-7EE6-4342-B048-85BDC9FD1C3A}</a:tableStyleId>
              </a:tblPr>
              <a:tblGrid>
                <a:gridCol w="2445681">
                  <a:extLst>
                    <a:ext uri="{9D8B030D-6E8A-4147-A177-3AD203B41FA5}">
                      <a16:colId xmlns:a16="http://schemas.microsoft.com/office/drawing/2014/main" val="3934509184"/>
                    </a:ext>
                  </a:extLst>
                </a:gridCol>
                <a:gridCol w="2445681">
                  <a:extLst>
                    <a:ext uri="{9D8B030D-6E8A-4147-A177-3AD203B41FA5}">
                      <a16:colId xmlns:a16="http://schemas.microsoft.com/office/drawing/2014/main" val="537846968"/>
                    </a:ext>
                  </a:extLst>
                </a:gridCol>
              </a:tblGrid>
              <a:tr h="504000">
                <a:tc>
                  <a:txBody>
                    <a:bodyPr/>
                    <a:lstStyle/>
                    <a:p>
                      <a:pPr algn="ctr"/>
                      <a:r>
                        <a:rPr lang="it-IT" sz="1600" cap="none" baseline="0" dirty="0">
                          <a:solidFill>
                            <a:schemeClr val="bg1"/>
                          </a:solidFill>
                        </a:rPr>
                        <a:t>CONTROLLATI</a:t>
                      </a:r>
                    </a:p>
                    <a:p>
                      <a:pPr algn="ctr"/>
                      <a:r>
                        <a:rPr lang="it-IT" sz="1600" cap="none" baseline="0" dirty="0">
                          <a:solidFill>
                            <a:schemeClr val="bg1"/>
                          </a:solidFill>
                        </a:rPr>
                        <a:t>Sottoposti a</a:t>
                      </a:r>
                    </a:p>
                    <a:p>
                      <a:pPr algn="ctr"/>
                      <a:r>
                        <a:rPr lang="it-IT" sz="1600" cap="none" baseline="0" dirty="0">
                          <a:solidFill>
                            <a:schemeClr val="bg1"/>
                          </a:solidFill>
                        </a:rPr>
                        <a:t>controllo generale</a:t>
                      </a:r>
                    </a:p>
                    <a:p>
                      <a:pPr algn="ctr"/>
                      <a:r>
                        <a:rPr lang="it-IT" sz="1600" cap="none" baseline="0" dirty="0">
                          <a:solidFill>
                            <a:schemeClr val="bg1"/>
                          </a:solidFill>
                        </a:rPr>
                        <a:t>(Complessivamente)</a:t>
                      </a:r>
                    </a:p>
                  </a:txBody>
                  <a:tcPr anchor="ctr"/>
                </a:tc>
                <a:tc>
                  <a:txBody>
                    <a:bodyPr/>
                    <a:lstStyle/>
                    <a:p>
                      <a:pPr algn="ctr"/>
                      <a:r>
                        <a:rPr lang="it-IT" sz="1600" cap="none" baseline="0" dirty="0">
                          <a:solidFill>
                            <a:schemeClr val="bg1"/>
                          </a:solidFill>
                        </a:rPr>
                        <a:t>CONTROLLATI</a:t>
                      </a:r>
                      <a:br>
                        <a:rPr lang="it-IT" sz="1600" cap="none" baseline="0" dirty="0">
                          <a:solidFill>
                            <a:schemeClr val="bg1"/>
                          </a:solidFill>
                        </a:rPr>
                      </a:br>
                      <a:r>
                        <a:rPr lang="it-IT" sz="1600" cap="none" baseline="0" dirty="0">
                          <a:solidFill>
                            <a:schemeClr val="bg1"/>
                          </a:solidFill>
                        </a:rPr>
                        <a:t>con almeno un controllo con esito negativo</a:t>
                      </a:r>
                    </a:p>
                    <a:p>
                      <a:pPr algn="ctr"/>
                      <a:r>
                        <a:rPr lang="it-IT" sz="1600" cap="none" baseline="0" dirty="0">
                          <a:solidFill>
                            <a:schemeClr val="bg1"/>
                          </a:solidFill>
                        </a:rPr>
                        <a:t>(Totale)</a:t>
                      </a:r>
                    </a:p>
                  </a:txBody>
                  <a:tcPr anchor="ctr"/>
                </a:tc>
                <a:extLst>
                  <a:ext uri="{0D108BD9-81ED-4DB2-BD59-A6C34878D82A}">
                    <a16:rowId xmlns:a16="http://schemas.microsoft.com/office/drawing/2014/main" val="2252262549"/>
                  </a:ext>
                </a:extLst>
              </a:tr>
              <a:tr h="504000">
                <a:tc>
                  <a:txBody>
                    <a:bodyPr/>
                    <a:lstStyle/>
                    <a:p>
                      <a:pPr algn="ctr"/>
                      <a:r>
                        <a:rPr lang="it-IT" b="1" dirty="0">
                          <a:solidFill>
                            <a:schemeClr val="tx2">
                              <a:lumMod val="50000"/>
                            </a:schemeClr>
                          </a:solidFill>
                        </a:rPr>
                        <a:t>56.215</a:t>
                      </a:r>
                    </a:p>
                  </a:txBody>
                  <a:tcPr anchor="ctr"/>
                </a:tc>
                <a:tc>
                  <a:txBody>
                    <a:bodyPr/>
                    <a:lstStyle/>
                    <a:p>
                      <a:pPr algn="ctr"/>
                      <a:r>
                        <a:rPr lang="it-IT" b="1" dirty="0">
                          <a:solidFill>
                            <a:schemeClr val="tx2">
                              <a:lumMod val="50000"/>
                            </a:schemeClr>
                          </a:solidFill>
                        </a:rPr>
                        <a:t>8.169 (14.5%)</a:t>
                      </a:r>
                    </a:p>
                  </a:txBody>
                  <a:tcPr anchor="ctr"/>
                </a:tc>
                <a:extLst>
                  <a:ext uri="{0D108BD9-81ED-4DB2-BD59-A6C34878D82A}">
                    <a16:rowId xmlns:a16="http://schemas.microsoft.com/office/drawing/2014/main" val="4187794385"/>
                  </a:ext>
                </a:extLst>
              </a:tr>
            </a:tbl>
          </a:graphicData>
        </a:graphic>
      </p:graphicFrame>
    </p:spTree>
    <p:extLst>
      <p:ext uri="{BB962C8B-B14F-4D97-AF65-F5344CB8AC3E}">
        <p14:creationId xmlns:p14="http://schemas.microsoft.com/office/powerpoint/2010/main" val="103496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A2E29DCD-5460-97A2-3BF0-C0B03CF4D700}"/>
              </a:ext>
            </a:extLst>
          </p:cNvPr>
          <p:cNvSpPr>
            <a:spLocks noGrp="1"/>
          </p:cNvSpPr>
          <p:nvPr>
            <p:ph type="ftr" sz="quarter" idx="11"/>
          </p:nvPr>
        </p:nvSpPr>
        <p:spPr/>
        <p:txBody>
          <a:bodyPr/>
          <a:lstStyle/>
          <a:p>
            <a:r>
              <a:rPr lang="it-IT"/>
              <a:t>Evoluzione dei servizi di consultazione ed aggiornamento del CT e del CF</a:t>
            </a:r>
            <a:endParaRPr lang="it-IT" dirty="0"/>
          </a:p>
        </p:txBody>
      </p:sp>
      <p:sp>
        <p:nvSpPr>
          <p:cNvPr id="3" name="Titolo 2">
            <a:extLst>
              <a:ext uri="{FF2B5EF4-FFF2-40B4-BE49-F238E27FC236}">
                <a16:creationId xmlns:a16="http://schemas.microsoft.com/office/drawing/2014/main" id="{60E7430F-6D2C-618A-09A8-82DA285B519A}"/>
              </a:ext>
            </a:extLst>
          </p:cNvPr>
          <p:cNvSpPr>
            <a:spLocks noGrp="1"/>
          </p:cNvSpPr>
          <p:nvPr>
            <p:ph type="title"/>
          </p:nvPr>
        </p:nvSpPr>
        <p:spPr/>
        <p:txBody>
          <a:bodyPr>
            <a:normAutofit/>
          </a:bodyPr>
          <a:lstStyle/>
          <a:p>
            <a:r>
              <a:rPr lang="it-IT" dirty="0"/>
              <a:t>Dichiarazioni in Catasto Fabbricati - Accettazione automatica</a:t>
            </a:r>
          </a:p>
        </p:txBody>
      </p:sp>
      <p:grpSp>
        <p:nvGrpSpPr>
          <p:cNvPr id="5" name="Gruppo 4">
            <a:extLst>
              <a:ext uri="{FF2B5EF4-FFF2-40B4-BE49-F238E27FC236}">
                <a16:creationId xmlns:a16="http://schemas.microsoft.com/office/drawing/2014/main" id="{61ECE476-1AF0-47C5-247B-0AFCA6FD3170}"/>
              </a:ext>
            </a:extLst>
          </p:cNvPr>
          <p:cNvGrpSpPr/>
          <p:nvPr/>
        </p:nvGrpSpPr>
        <p:grpSpPr>
          <a:xfrm>
            <a:off x="247692" y="1697105"/>
            <a:ext cx="828000" cy="563725"/>
            <a:chOff x="255532" y="3913311"/>
            <a:chExt cx="828000" cy="563725"/>
          </a:xfrm>
        </p:grpSpPr>
        <p:pic>
          <p:nvPicPr>
            <p:cNvPr id="6" name="Picture 6" descr="Automatico di carico - Scaricare icone gratuite">
              <a:extLst>
                <a:ext uri="{FF2B5EF4-FFF2-40B4-BE49-F238E27FC236}">
                  <a16:creationId xmlns:a16="http://schemas.microsoft.com/office/drawing/2014/main" id="{55AB4A0D-D75F-9460-FE51-6E960C3445C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149080"/>
              <a:ext cx="327956" cy="327956"/>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F0241218-42D0-0910-11D0-4DEC41915C32}"/>
                </a:ext>
              </a:extLst>
            </p:cNvPr>
            <p:cNvSpPr txBox="1"/>
            <p:nvPr/>
          </p:nvSpPr>
          <p:spPr>
            <a:xfrm>
              <a:off x="255532" y="3913311"/>
              <a:ext cx="828000" cy="307777"/>
            </a:xfrm>
            <a:prstGeom prst="rect">
              <a:avLst/>
            </a:prstGeom>
            <a:noFill/>
          </p:spPr>
          <p:txBody>
            <a:bodyPr wrap="none" lIns="0" tIns="0" rIns="0" bIns="0" rtlCol="0" anchor="ctr" anchorCtr="0">
              <a:noAutofit/>
            </a:bodyPr>
            <a:lstStyle/>
            <a:p>
              <a:pPr algn="ctr"/>
              <a:r>
                <a:rPr lang="it-IT" sz="2400" b="1" dirty="0" err="1">
                  <a:solidFill>
                    <a:srgbClr val="C00000"/>
                  </a:solidFill>
                </a:rPr>
                <a:t>DocFa</a:t>
              </a:r>
              <a:endParaRPr lang="it-IT" sz="2400" b="1" dirty="0">
                <a:solidFill>
                  <a:srgbClr val="C00000"/>
                </a:solidFill>
              </a:endParaRPr>
            </a:p>
          </p:txBody>
        </p:sp>
      </p:grpSp>
      <p:sp>
        <p:nvSpPr>
          <p:cNvPr id="8" name="CasellaDiTesto 7">
            <a:extLst>
              <a:ext uri="{FF2B5EF4-FFF2-40B4-BE49-F238E27FC236}">
                <a16:creationId xmlns:a16="http://schemas.microsoft.com/office/drawing/2014/main" id="{2B666569-33FE-0A5D-C983-27F0CF08A779}"/>
              </a:ext>
            </a:extLst>
          </p:cNvPr>
          <p:cNvSpPr txBox="1"/>
          <p:nvPr/>
        </p:nvSpPr>
        <p:spPr>
          <a:xfrm>
            <a:off x="1345471" y="1638325"/>
            <a:ext cx="7403242" cy="646331"/>
          </a:xfrm>
          <a:prstGeom prst="rect">
            <a:avLst/>
          </a:prstGeom>
          <a:noFill/>
        </p:spPr>
        <p:txBody>
          <a:bodyPr wrap="square" rtlCol="0">
            <a:spAutoFit/>
          </a:bodyPr>
          <a:lstStyle/>
          <a:p>
            <a:r>
              <a:rPr lang="it-IT" b="1" dirty="0">
                <a:effectLst>
                  <a:outerShdw blurRad="38100" dist="38100" dir="2700000" algn="tl">
                    <a:srgbClr val="000000">
                      <a:alpha val="43137"/>
                    </a:srgbClr>
                  </a:outerShdw>
                </a:effectLst>
                <a:latin typeface="Century Gothic" panose="020B0502020202020204" pitchFamily="34" charset="0"/>
              </a:rPr>
              <a:t>Analisi dei risultati del controllo generale dei </a:t>
            </a:r>
            <a:r>
              <a:rPr lang="it-IT" b="1" dirty="0" err="1">
                <a:effectLst>
                  <a:outerShdw blurRad="38100" dist="38100" dir="2700000" algn="tl">
                    <a:srgbClr val="000000">
                      <a:alpha val="43137"/>
                    </a:srgbClr>
                  </a:outerShdw>
                </a:effectLst>
                <a:latin typeface="Century Gothic" panose="020B0502020202020204" pitchFamily="34" charset="0"/>
              </a:rPr>
              <a:t>DoCFa</a:t>
            </a:r>
            <a:br>
              <a:rPr lang="it-IT" b="1" dirty="0">
                <a:effectLst>
                  <a:outerShdw blurRad="38100" dist="38100" dir="2700000" algn="tl">
                    <a:srgbClr val="000000">
                      <a:alpha val="43137"/>
                    </a:srgbClr>
                  </a:outerShdw>
                </a:effectLst>
                <a:latin typeface="Century Gothic" panose="020B0502020202020204" pitchFamily="34" charset="0"/>
              </a:rPr>
            </a:br>
            <a:r>
              <a:rPr lang="it-IT" b="1" dirty="0">
                <a:effectLst>
                  <a:outerShdw blurRad="38100" dist="38100" dir="2700000" algn="tl">
                    <a:srgbClr val="000000">
                      <a:alpha val="43137"/>
                    </a:srgbClr>
                  </a:outerShdw>
                </a:effectLst>
                <a:latin typeface="Century Gothic" panose="020B0502020202020204" pitchFamily="34" charset="0"/>
              </a:rPr>
              <a:t>in fase di accertamento</a:t>
            </a:r>
          </a:p>
        </p:txBody>
      </p:sp>
      <p:sp>
        <p:nvSpPr>
          <p:cNvPr id="4" name="CasellaDiTesto 3">
            <a:extLst>
              <a:ext uri="{FF2B5EF4-FFF2-40B4-BE49-F238E27FC236}">
                <a16:creationId xmlns:a16="http://schemas.microsoft.com/office/drawing/2014/main" id="{54EC31D8-016A-3A24-EBD1-CD1A6BE10F33}"/>
              </a:ext>
            </a:extLst>
          </p:cNvPr>
          <p:cNvSpPr txBox="1"/>
          <p:nvPr/>
        </p:nvSpPr>
        <p:spPr>
          <a:xfrm>
            <a:off x="1331914" y="2428909"/>
            <a:ext cx="7416800" cy="369332"/>
          </a:xfrm>
          <a:prstGeom prst="rect">
            <a:avLst/>
          </a:prstGeom>
          <a:noFill/>
        </p:spPr>
        <p:txBody>
          <a:bodyPr wrap="square">
            <a:spAutoFit/>
          </a:bodyPr>
          <a:lstStyle/>
          <a:p>
            <a:r>
              <a:rPr lang="it-IT" b="1" dirty="0">
                <a:solidFill>
                  <a:schemeClr val="tx2">
                    <a:lumMod val="75000"/>
                  </a:schemeClr>
                </a:solidFill>
              </a:rPr>
              <a:t>Errori maggiormente riscontrati </a:t>
            </a:r>
            <a:r>
              <a:rPr lang="it-IT" sz="1400" dirty="0"/>
              <a:t>(periodo: maggio 2023 ÷ gennaio 2024)</a:t>
            </a:r>
            <a:r>
              <a:rPr lang="it-IT" b="1" dirty="0">
                <a:solidFill>
                  <a:schemeClr val="tx2">
                    <a:lumMod val="75000"/>
                  </a:schemeClr>
                </a:solidFill>
              </a:rPr>
              <a:t> </a:t>
            </a:r>
          </a:p>
        </p:txBody>
      </p:sp>
      <p:sp>
        <p:nvSpPr>
          <p:cNvPr id="9" name="Segnaposto numero diapositiva 8">
            <a:extLst>
              <a:ext uri="{FF2B5EF4-FFF2-40B4-BE49-F238E27FC236}">
                <a16:creationId xmlns:a16="http://schemas.microsoft.com/office/drawing/2014/main" id="{C0381152-1EEB-C9D6-1371-832D2917CABC}"/>
              </a:ext>
            </a:extLst>
          </p:cNvPr>
          <p:cNvSpPr>
            <a:spLocks noGrp="1"/>
          </p:cNvSpPr>
          <p:nvPr>
            <p:ph type="sldNum" sz="quarter" idx="12"/>
          </p:nvPr>
        </p:nvSpPr>
        <p:spPr/>
        <p:txBody>
          <a:bodyPr/>
          <a:lstStyle/>
          <a:p>
            <a:fld id="{A8CBF5B2-028F-4E29-A8FB-D914875C6F2F}" type="slidenum">
              <a:rPr lang="it-IT" smtClean="0"/>
              <a:pPr/>
              <a:t>24</a:t>
            </a:fld>
            <a:endParaRPr lang="it-IT" dirty="0"/>
          </a:p>
        </p:txBody>
      </p:sp>
      <p:sp>
        <p:nvSpPr>
          <p:cNvPr id="18" name="Ovale 17" descr="Progetto con riempimento a tinta unita">
            <a:extLst>
              <a:ext uri="{FF2B5EF4-FFF2-40B4-BE49-F238E27FC236}">
                <a16:creationId xmlns:a16="http://schemas.microsoft.com/office/drawing/2014/main" id="{8672F262-49C3-DC76-9E63-6FC57DEBCB4E}"/>
              </a:ext>
            </a:extLst>
          </p:cNvPr>
          <p:cNvSpPr/>
          <p:nvPr/>
        </p:nvSpPr>
        <p:spPr>
          <a:xfrm>
            <a:off x="1339661" y="2745024"/>
            <a:ext cx="900000" cy="900000"/>
          </a:xfrm>
          <a:prstGeom prst="ellipse">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it-IT"/>
          </a:p>
        </p:txBody>
      </p:sp>
      <p:sp>
        <p:nvSpPr>
          <p:cNvPr id="19" name="Ovale 18" descr="Appunti mischiati con riempimento a tinta unita">
            <a:extLst>
              <a:ext uri="{FF2B5EF4-FFF2-40B4-BE49-F238E27FC236}">
                <a16:creationId xmlns:a16="http://schemas.microsoft.com/office/drawing/2014/main" id="{5D3E0890-3C6A-3C6C-957E-C7BC4C24DAB8}"/>
              </a:ext>
            </a:extLst>
          </p:cNvPr>
          <p:cNvSpPr/>
          <p:nvPr/>
        </p:nvSpPr>
        <p:spPr>
          <a:xfrm>
            <a:off x="1339661" y="3585057"/>
            <a:ext cx="900000" cy="900000"/>
          </a:xfrm>
          <a:prstGeom prst="ellipse">
            <a:avLst/>
          </a:prstGeom>
          <a: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it-IT"/>
          </a:p>
        </p:txBody>
      </p:sp>
      <p:sp>
        <p:nvSpPr>
          <p:cNvPr id="20" name="Ovale 19" descr="Architettura con riempimento a tinta unita">
            <a:extLst>
              <a:ext uri="{FF2B5EF4-FFF2-40B4-BE49-F238E27FC236}">
                <a16:creationId xmlns:a16="http://schemas.microsoft.com/office/drawing/2014/main" id="{A0215F82-97DC-4786-17F6-775E415E719D}"/>
              </a:ext>
            </a:extLst>
          </p:cNvPr>
          <p:cNvSpPr/>
          <p:nvPr/>
        </p:nvSpPr>
        <p:spPr>
          <a:xfrm>
            <a:off x="1339661" y="4451356"/>
            <a:ext cx="900000" cy="900000"/>
          </a:xfrm>
          <a:prstGeom prst="ellipse">
            <a:avLst/>
          </a:prstGeom>
          <a: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it-IT"/>
          </a:p>
        </p:txBody>
      </p:sp>
      <p:sp>
        <p:nvSpPr>
          <p:cNvPr id="21" name="Ovale 20" descr="Mappa con segnaposto con riempimento a tinta unita">
            <a:extLst>
              <a:ext uri="{FF2B5EF4-FFF2-40B4-BE49-F238E27FC236}">
                <a16:creationId xmlns:a16="http://schemas.microsoft.com/office/drawing/2014/main" id="{E341A751-32CC-DABF-EA34-DAF3CAD0AAFE}"/>
              </a:ext>
            </a:extLst>
          </p:cNvPr>
          <p:cNvSpPr/>
          <p:nvPr/>
        </p:nvSpPr>
        <p:spPr>
          <a:xfrm>
            <a:off x="1339661" y="5301208"/>
            <a:ext cx="900000" cy="900000"/>
          </a:xfrm>
          <a:prstGeom prst="ellipse">
            <a:avLst/>
          </a:prstGeom>
          <a: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it-IT"/>
          </a:p>
        </p:txBody>
      </p:sp>
      <p:grpSp>
        <p:nvGrpSpPr>
          <p:cNvPr id="42" name="Gruppo 41">
            <a:extLst>
              <a:ext uri="{FF2B5EF4-FFF2-40B4-BE49-F238E27FC236}">
                <a16:creationId xmlns:a16="http://schemas.microsoft.com/office/drawing/2014/main" id="{3FE468BB-943C-A319-D877-CB6400F34D8C}"/>
              </a:ext>
            </a:extLst>
          </p:cNvPr>
          <p:cNvGrpSpPr/>
          <p:nvPr/>
        </p:nvGrpSpPr>
        <p:grpSpPr>
          <a:xfrm>
            <a:off x="1980349" y="2817024"/>
            <a:ext cx="5760000" cy="756000"/>
            <a:chOff x="1980349" y="2817024"/>
            <a:chExt cx="5760000" cy="756000"/>
          </a:xfrm>
        </p:grpSpPr>
        <p:sp>
          <p:nvSpPr>
            <p:cNvPr id="11" name="Freccia a pentagono 10">
              <a:extLst>
                <a:ext uri="{FF2B5EF4-FFF2-40B4-BE49-F238E27FC236}">
                  <a16:creationId xmlns:a16="http://schemas.microsoft.com/office/drawing/2014/main" id="{DDF3203D-53BF-02FD-774F-068CAD3C2D53}"/>
                </a:ext>
              </a:extLst>
            </p:cNvPr>
            <p:cNvSpPr/>
            <p:nvPr/>
          </p:nvSpPr>
          <p:spPr>
            <a:xfrm rot="10800000">
              <a:off x="1980349" y="2817024"/>
              <a:ext cx="5760000" cy="756000"/>
            </a:xfrm>
            <a:prstGeom prst="homePlate">
              <a:avLst/>
            </a:prstGeom>
            <a:solidFill>
              <a:schemeClr val="bg1"/>
            </a:solidFill>
            <a:ln>
              <a:solidFill>
                <a:schemeClr val="tx2">
                  <a:lumMod val="40000"/>
                  <a:lumOff val="6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it-IT">
                <a:solidFill>
                  <a:schemeClr val="tx2">
                    <a:lumMod val="60000"/>
                    <a:lumOff val="40000"/>
                  </a:schemeClr>
                </a:solidFill>
              </a:endParaRPr>
            </a:p>
          </p:txBody>
        </p:sp>
        <p:sp>
          <p:nvSpPr>
            <p:cNvPr id="13" name="Freccia a pentagono 4">
              <a:extLst>
                <a:ext uri="{FF2B5EF4-FFF2-40B4-BE49-F238E27FC236}">
                  <a16:creationId xmlns:a16="http://schemas.microsoft.com/office/drawing/2014/main" id="{0070EDF4-42F2-8651-9B53-8071EA3198CE}"/>
                </a:ext>
              </a:extLst>
            </p:cNvPr>
            <p:cNvSpPr txBox="1"/>
            <p:nvPr/>
          </p:nvSpPr>
          <p:spPr>
            <a:xfrm>
              <a:off x="1992453" y="2817024"/>
              <a:ext cx="5747895" cy="75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28074" tIns="53340" rIns="99568" bIns="53340" numCol="1" spcCol="1270" anchor="t" anchorCtr="0">
              <a:noAutofit/>
            </a:bodyPr>
            <a:lstStyle/>
            <a:p>
              <a:pPr marL="0" lvl="0" indent="0" algn="l" defTabSz="622300">
                <a:lnSpc>
                  <a:spcPct val="90000"/>
                </a:lnSpc>
                <a:spcBef>
                  <a:spcPct val="0"/>
                </a:spcBef>
                <a:buNone/>
              </a:pPr>
              <a:r>
                <a:rPr lang="it-IT" sz="1400" b="1" kern="1200" dirty="0">
                  <a:solidFill>
                    <a:schemeClr val="tx2">
                      <a:lumMod val="50000"/>
                    </a:schemeClr>
                  </a:solidFill>
                </a:rPr>
                <a:t>CONTROLLI PLANIMETRICI RELATIVI ALLA PLANIMETRIA</a:t>
              </a:r>
            </a:p>
            <a:p>
              <a:pPr marL="176213" lvl="1" indent="-176213" algn="l" defTabSz="622300">
                <a:lnSpc>
                  <a:spcPct val="90000"/>
                </a:lnSpc>
                <a:spcBef>
                  <a:spcPct val="0"/>
                </a:spcBef>
                <a:spcAft>
                  <a:spcPts val="0"/>
                </a:spcAft>
                <a:buFont typeface="Wingdings" panose="05000000000000000000" pitchFamily="2" charset="2"/>
                <a:buChar char="§"/>
              </a:pPr>
              <a:r>
                <a:rPr lang="it-IT" sz="1200" kern="1200" dirty="0">
                  <a:solidFill>
                    <a:schemeClr val="tx2">
                      <a:lumMod val="50000"/>
                    </a:schemeClr>
                  </a:solidFill>
                </a:rPr>
                <a:t>Errata rappresentazione dell’esposizione grafica</a:t>
              </a:r>
            </a:p>
            <a:p>
              <a:pPr marL="176213" lvl="1" indent="-176213" algn="l" defTabSz="622300">
                <a:lnSpc>
                  <a:spcPct val="90000"/>
                </a:lnSpc>
                <a:spcBef>
                  <a:spcPct val="0"/>
                </a:spcBef>
                <a:spcAft>
                  <a:spcPts val="0"/>
                </a:spcAft>
                <a:buFont typeface="Wingdings" panose="05000000000000000000" pitchFamily="2" charset="2"/>
                <a:buChar char="§"/>
              </a:pPr>
              <a:r>
                <a:rPr lang="it-IT" sz="1200" kern="1200" dirty="0">
                  <a:solidFill>
                    <a:schemeClr val="tx2">
                      <a:lumMod val="50000"/>
                    </a:schemeClr>
                  </a:solidFill>
                </a:rPr>
                <a:t>Errata descrizione dei poligoni per il calcolo delle superfici</a:t>
              </a:r>
            </a:p>
            <a:p>
              <a:pPr marL="176213" lvl="1" indent="-176213" algn="l" defTabSz="622300">
                <a:lnSpc>
                  <a:spcPct val="90000"/>
                </a:lnSpc>
                <a:spcBef>
                  <a:spcPct val="0"/>
                </a:spcBef>
                <a:spcAft>
                  <a:spcPts val="0"/>
                </a:spcAft>
                <a:buFont typeface="Wingdings" panose="05000000000000000000" pitchFamily="2" charset="2"/>
                <a:buChar char="§"/>
              </a:pPr>
              <a:r>
                <a:rPr lang="it-IT" sz="1200" kern="1200" dirty="0">
                  <a:solidFill>
                    <a:schemeClr val="tx2">
                      <a:lumMod val="50000"/>
                    </a:schemeClr>
                  </a:solidFill>
                </a:rPr>
                <a:t>Errata indicazione dei piani</a:t>
              </a:r>
            </a:p>
          </p:txBody>
        </p:sp>
      </p:grpSp>
      <p:grpSp>
        <p:nvGrpSpPr>
          <p:cNvPr id="43" name="Gruppo 42">
            <a:extLst>
              <a:ext uri="{FF2B5EF4-FFF2-40B4-BE49-F238E27FC236}">
                <a16:creationId xmlns:a16="http://schemas.microsoft.com/office/drawing/2014/main" id="{D8479FE0-3EBC-351F-B7E5-D47450694098}"/>
              </a:ext>
            </a:extLst>
          </p:cNvPr>
          <p:cNvGrpSpPr/>
          <p:nvPr/>
        </p:nvGrpSpPr>
        <p:grpSpPr>
          <a:xfrm>
            <a:off x="1992454" y="3657057"/>
            <a:ext cx="5760000" cy="756000"/>
            <a:chOff x="1992454" y="3657057"/>
            <a:chExt cx="5760000" cy="756000"/>
          </a:xfrm>
        </p:grpSpPr>
        <p:sp>
          <p:nvSpPr>
            <p:cNvPr id="31" name="Freccia a pentagono 30">
              <a:extLst>
                <a:ext uri="{FF2B5EF4-FFF2-40B4-BE49-F238E27FC236}">
                  <a16:creationId xmlns:a16="http://schemas.microsoft.com/office/drawing/2014/main" id="{5D8A7C0D-CB4D-95A4-EB6C-1509B904E1A1}"/>
                </a:ext>
              </a:extLst>
            </p:cNvPr>
            <p:cNvSpPr/>
            <p:nvPr/>
          </p:nvSpPr>
          <p:spPr>
            <a:xfrm rot="10800000">
              <a:off x="1992454" y="3657057"/>
              <a:ext cx="5760000" cy="756000"/>
            </a:xfrm>
            <a:prstGeom prst="homePlate">
              <a:avLst/>
            </a:prstGeom>
            <a:solidFill>
              <a:schemeClr val="bg1"/>
            </a:solidFill>
            <a:ln>
              <a:solidFill>
                <a:schemeClr val="tx2">
                  <a:lumMod val="40000"/>
                  <a:lumOff val="6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it-IT">
                <a:solidFill>
                  <a:schemeClr val="tx2">
                    <a:lumMod val="60000"/>
                    <a:lumOff val="40000"/>
                  </a:schemeClr>
                </a:solidFill>
              </a:endParaRPr>
            </a:p>
          </p:txBody>
        </p:sp>
        <p:sp>
          <p:nvSpPr>
            <p:cNvPr id="33" name="Freccia a pentagono 4">
              <a:extLst>
                <a:ext uri="{FF2B5EF4-FFF2-40B4-BE49-F238E27FC236}">
                  <a16:creationId xmlns:a16="http://schemas.microsoft.com/office/drawing/2014/main" id="{48D268FE-7E49-4423-B8C6-855C960EEE09}"/>
                </a:ext>
              </a:extLst>
            </p:cNvPr>
            <p:cNvSpPr txBox="1"/>
            <p:nvPr/>
          </p:nvSpPr>
          <p:spPr>
            <a:xfrm>
              <a:off x="2004558" y="3657057"/>
              <a:ext cx="5747895" cy="75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28074" tIns="53340" rIns="99568" bIns="53340" numCol="1" spcCol="1270" anchor="t" anchorCtr="0">
              <a:noAutofit/>
            </a:bodyPr>
            <a:lstStyle/>
            <a:p>
              <a:pPr marL="0" lvl="0" indent="0" algn="l" defTabSz="622300">
                <a:lnSpc>
                  <a:spcPct val="90000"/>
                </a:lnSpc>
                <a:spcBef>
                  <a:spcPct val="0"/>
                </a:spcBef>
                <a:buNone/>
              </a:pPr>
              <a:r>
                <a:rPr lang="it-IT" sz="1400" b="1" kern="1200" dirty="0">
                  <a:solidFill>
                    <a:schemeClr val="tx2">
                      <a:lumMod val="50000"/>
                    </a:schemeClr>
                  </a:solidFill>
                </a:rPr>
                <a:t>CONTROLLI CATASTALI</a:t>
              </a:r>
            </a:p>
            <a:p>
              <a:pPr marL="176213" lvl="1" indent="-176213" algn="l" defTabSz="622300">
                <a:lnSpc>
                  <a:spcPct val="90000"/>
                </a:lnSpc>
                <a:spcBef>
                  <a:spcPct val="0"/>
                </a:spcBef>
                <a:spcAft>
                  <a:spcPts val="0"/>
                </a:spcAft>
                <a:buFont typeface="Wingdings" panose="05000000000000000000" pitchFamily="2" charset="2"/>
                <a:buChar char="§"/>
              </a:pPr>
              <a:r>
                <a:rPr lang="it-IT" sz="1200" kern="1200" dirty="0">
                  <a:solidFill>
                    <a:schemeClr val="tx2">
                      <a:lumMod val="50000"/>
                    </a:schemeClr>
                  </a:solidFill>
                </a:rPr>
                <a:t>Errata indicazione della causale di dichiarazione della variazione</a:t>
              </a:r>
            </a:p>
            <a:p>
              <a:pPr marL="176213" lvl="1" indent="-176213" algn="l" defTabSz="622300">
                <a:lnSpc>
                  <a:spcPct val="90000"/>
                </a:lnSpc>
                <a:spcBef>
                  <a:spcPct val="0"/>
                </a:spcBef>
                <a:spcAft>
                  <a:spcPts val="0"/>
                </a:spcAft>
                <a:buFont typeface="Wingdings" panose="05000000000000000000" pitchFamily="2" charset="2"/>
                <a:buChar char="§"/>
              </a:pPr>
              <a:r>
                <a:rPr lang="it-IT" sz="1200" kern="1200" dirty="0">
                  <a:solidFill>
                    <a:schemeClr val="tx2">
                      <a:lumMod val="50000"/>
                    </a:schemeClr>
                  </a:solidFill>
                </a:rPr>
                <a:t>Assenza di relazione tecnica (quando prevista)</a:t>
              </a:r>
            </a:p>
            <a:p>
              <a:pPr marL="176213" lvl="1" indent="-176213" algn="l" defTabSz="622300">
                <a:lnSpc>
                  <a:spcPct val="90000"/>
                </a:lnSpc>
                <a:spcBef>
                  <a:spcPct val="0"/>
                </a:spcBef>
                <a:spcAft>
                  <a:spcPts val="0"/>
                </a:spcAft>
                <a:buFont typeface="Wingdings" panose="05000000000000000000" pitchFamily="2" charset="2"/>
                <a:buChar char="§"/>
              </a:pPr>
              <a:r>
                <a:rPr lang="it-IT" sz="1200" kern="1200" dirty="0">
                  <a:solidFill>
                    <a:schemeClr val="tx2">
                      <a:lumMod val="50000"/>
                    </a:schemeClr>
                  </a:solidFill>
                </a:rPr>
                <a:t>Soggetto dichiarante non avente titolo</a:t>
              </a:r>
            </a:p>
          </p:txBody>
        </p:sp>
      </p:grpSp>
      <p:grpSp>
        <p:nvGrpSpPr>
          <p:cNvPr id="44" name="Gruppo 43">
            <a:extLst>
              <a:ext uri="{FF2B5EF4-FFF2-40B4-BE49-F238E27FC236}">
                <a16:creationId xmlns:a16="http://schemas.microsoft.com/office/drawing/2014/main" id="{BB1DBE44-C97D-C792-4856-3A1545000487}"/>
              </a:ext>
            </a:extLst>
          </p:cNvPr>
          <p:cNvGrpSpPr/>
          <p:nvPr/>
        </p:nvGrpSpPr>
        <p:grpSpPr>
          <a:xfrm>
            <a:off x="1980349" y="4523356"/>
            <a:ext cx="5760000" cy="756000"/>
            <a:chOff x="1980349" y="4523356"/>
            <a:chExt cx="5760000" cy="756000"/>
          </a:xfrm>
        </p:grpSpPr>
        <p:sp>
          <p:nvSpPr>
            <p:cNvPr id="35" name="Freccia a pentagono 34">
              <a:extLst>
                <a:ext uri="{FF2B5EF4-FFF2-40B4-BE49-F238E27FC236}">
                  <a16:creationId xmlns:a16="http://schemas.microsoft.com/office/drawing/2014/main" id="{0BDD1B32-ED9F-3ADA-7E5D-A0F1B60905EF}"/>
                </a:ext>
              </a:extLst>
            </p:cNvPr>
            <p:cNvSpPr/>
            <p:nvPr/>
          </p:nvSpPr>
          <p:spPr>
            <a:xfrm rot="10800000">
              <a:off x="1980349" y="4523356"/>
              <a:ext cx="5760000" cy="756000"/>
            </a:xfrm>
            <a:prstGeom prst="homePlate">
              <a:avLst/>
            </a:prstGeom>
            <a:solidFill>
              <a:schemeClr val="bg1"/>
            </a:solidFill>
            <a:ln>
              <a:solidFill>
                <a:schemeClr val="tx2">
                  <a:lumMod val="40000"/>
                  <a:lumOff val="6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it-IT">
                <a:solidFill>
                  <a:schemeClr val="tx2">
                    <a:lumMod val="60000"/>
                    <a:lumOff val="40000"/>
                  </a:schemeClr>
                </a:solidFill>
              </a:endParaRPr>
            </a:p>
          </p:txBody>
        </p:sp>
        <p:sp>
          <p:nvSpPr>
            <p:cNvPr id="37" name="Freccia a pentagono 4">
              <a:extLst>
                <a:ext uri="{FF2B5EF4-FFF2-40B4-BE49-F238E27FC236}">
                  <a16:creationId xmlns:a16="http://schemas.microsoft.com/office/drawing/2014/main" id="{C1CCBBF2-38BD-16CF-F5EF-E71B4F298E7C}"/>
                </a:ext>
              </a:extLst>
            </p:cNvPr>
            <p:cNvSpPr txBox="1"/>
            <p:nvPr/>
          </p:nvSpPr>
          <p:spPr>
            <a:xfrm>
              <a:off x="1992453" y="4523356"/>
              <a:ext cx="5747895" cy="75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28074" tIns="53340" rIns="99568" bIns="53340" numCol="1" spcCol="1270" anchor="t" anchorCtr="0">
              <a:noAutofit/>
            </a:bodyPr>
            <a:lstStyle/>
            <a:p>
              <a:pPr marL="0" lvl="0" indent="0" algn="l" defTabSz="622300">
                <a:lnSpc>
                  <a:spcPct val="90000"/>
                </a:lnSpc>
                <a:spcBef>
                  <a:spcPct val="0"/>
                </a:spcBef>
                <a:buNone/>
              </a:pPr>
              <a:r>
                <a:rPr lang="it-IT" sz="1400" b="1" kern="1200" dirty="0">
                  <a:solidFill>
                    <a:schemeClr val="tx2">
                      <a:lumMod val="50000"/>
                    </a:schemeClr>
                  </a:solidFill>
                </a:rPr>
                <a:t>CONTROLLI PLANIMETRICI RELATIVI ALL’ELABORATO PLANIMETRICO</a:t>
              </a:r>
            </a:p>
            <a:p>
              <a:pPr marL="176213" lvl="1" indent="-176213" algn="l" defTabSz="622300">
                <a:lnSpc>
                  <a:spcPct val="90000"/>
                </a:lnSpc>
                <a:spcBef>
                  <a:spcPct val="0"/>
                </a:spcBef>
                <a:spcAft>
                  <a:spcPts val="0"/>
                </a:spcAft>
                <a:buFont typeface="Wingdings" panose="05000000000000000000" pitchFamily="2" charset="2"/>
                <a:buChar char="§"/>
              </a:pPr>
              <a:r>
                <a:rPr lang="it-IT" sz="1200" kern="1200" dirty="0">
                  <a:solidFill>
                    <a:schemeClr val="tx2">
                      <a:lumMod val="50000"/>
                    </a:schemeClr>
                  </a:solidFill>
                </a:rPr>
                <a:t>Inesatta redazione dell’elaborato planimetrico e/o dell’elenco subalterni</a:t>
              </a:r>
            </a:p>
            <a:p>
              <a:pPr marL="176213" lvl="1" indent="-176213" algn="l" defTabSz="622300">
                <a:lnSpc>
                  <a:spcPct val="90000"/>
                </a:lnSpc>
                <a:spcBef>
                  <a:spcPct val="0"/>
                </a:spcBef>
                <a:spcAft>
                  <a:spcPts val="0"/>
                </a:spcAft>
                <a:buFont typeface="Wingdings" panose="05000000000000000000" pitchFamily="2" charset="2"/>
                <a:buChar char="§"/>
              </a:pPr>
              <a:r>
                <a:rPr lang="it-IT" sz="1200" kern="1200" dirty="0">
                  <a:solidFill>
                    <a:schemeClr val="tx2">
                      <a:lumMod val="50000"/>
                    </a:schemeClr>
                  </a:solidFill>
                </a:rPr>
                <a:t>Errata rappresentazione dell’esposizione grafica dell’elaborato planimetrico</a:t>
              </a:r>
            </a:p>
            <a:p>
              <a:pPr marL="176213" lvl="1" indent="-176213" algn="l" defTabSz="622300">
                <a:lnSpc>
                  <a:spcPct val="90000"/>
                </a:lnSpc>
                <a:spcBef>
                  <a:spcPct val="0"/>
                </a:spcBef>
                <a:spcAft>
                  <a:spcPts val="0"/>
                </a:spcAft>
                <a:buFont typeface="Wingdings" panose="05000000000000000000" pitchFamily="2" charset="2"/>
                <a:buChar char="§"/>
              </a:pPr>
              <a:r>
                <a:rPr lang="it-IT" sz="1200" kern="1200" dirty="0">
                  <a:solidFill>
                    <a:schemeClr val="tx2">
                      <a:lumMod val="50000"/>
                    </a:schemeClr>
                  </a:solidFill>
                </a:rPr>
                <a:t>Sagoma della particella non corrispondente a quella di CT</a:t>
              </a:r>
            </a:p>
          </p:txBody>
        </p:sp>
      </p:grpSp>
      <p:grpSp>
        <p:nvGrpSpPr>
          <p:cNvPr id="45" name="Gruppo 44">
            <a:extLst>
              <a:ext uri="{FF2B5EF4-FFF2-40B4-BE49-F238E27FC236}">
                <a16:creationId xmlns:a16="http://schemas.microsoft.com/office/drawing/2014/main" id="{239FA9B5-D085-E323-07BD-A177C3739C09}"/>
              </a:ext>
            </a:extLst>
          </p:cNvPr>
          <p:cNvGrpSpPr/>
          <p:nvPr/>
        </p:nvGrpSpPr>
        <p:grpSpPr>
          <a:xfrm>
            <a:off x="1980624" y="5373208"/>
            <a:ext cx="5760000" cy="756000"/>
            <a:chOff x="1980624" y="5373208"/>
            <a:chExt cx="5760000" cy="756000"/>
          </a:xfrm>
        </p:grpSpPr>
        <p:sp>
          <p:nvSpPr>
            <p:cNvPr id="39" name="Freccia a pentagono 38">
              <a:extLst>
                <a:ext uri="{FF2B5EF4-FFF2-40B4-BE49-F238E27FC236}">
                  <a16:creationId xmlns:a16="http://schemas.microsoft.com/office/drawing/2014/main" id="{FA7797A1-9DFE-773E-CD4F-F41965D1891A}"/>
                </a:ext>
              </a:extLst>
            </p:cNvPr>
            <p:cNvSpPr/>
            <p:nvPr/>
          </p:nvSpPr>
          <p:spPr>
            <a:xfrm rot="10800000">
              <a:off x="1980624" y="5373208"/>
              <a:ext cx="5760000" cy="756000"/>
            </a:xfrm>
            <a:prstGeom prst="homePlate">
              <a:avLst/>
            </a:prstGeom>
            <a:solidFill>
              <a:schemeClr val="bg1"/>
            </a:solidFill>
            <a:ln>
              <a:solidFill>
                <a:schemeClr val="tx2">
                  <a:lumMod val="40000"/>
                  <a:lumOff val="6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it-IT">
                <a:solidFill>
                  <a:schemeClr val="tx2">
                    <a:lumMod val="60000"/>
                    <a:lumOff val="40000"/>
                  </a:schemeClr>
                </a:solidFill>
              </a:endParaRPr>
            </a:p>
          </p:txBody>
        </p:sp>
        <p:sp>
          <p:nvSpPr>
            <p:cNvPr id="41" name="Freccia a pentagono 4">
              <a:extLst>
                <a:ext uri="{FF2B5EF4-FFF2-40B4-BE49-F238E27FC236}">
                  <a16:creationId xmlns:a16="http://schemas.microsoft.com/office/drawing/2014/main" id="{E3310FD3-FB4C-5401-09D8-9A7E1C1354B7}"/>
                </a:ext>
              </a:extLst>
            </p:cNvPr>
            <p:cNvSpPr txBox="1"/>
            <p:nvPr/>
          </p:nvSpPr>
          <p:spPr>
            <a:xfrm>
              <a:off x="1992728" y="5373208"/>
              <a:ext cx="5747895" cy="75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28074" tIns="53340" rIns="99568" bIns="53340" numCol="1" spcCol="1270" anchor="t" anchorCtr="0">
              <a:noAutofit/>
            </a:bodyPr>
            <a:lstStyle/>
            <a:p>
              <a:pPr marL="0" lvl="0" indent="0" algn="l" defTabSz="622300">
                <a:lnSpc>
                  <a:spcPct val="90000"/>
                </a:lnSpc>
                <a:spcBef>
                  <a:spcPct val="0"/>
                </a:spcBef>
                <a:buNone/>
              </a:pPr>
              <a:r>
                <a:rPr lang="it-IT" sz="1400" b="1" kern="1200" dirty="0">
                  <a:solidFill>
                    <a:schemeClr val="tx2">
                      <a:lumMod val="50000"/>
                    </a:schemeClr>
                  </a:solidFill>
                </a:rPr>
                <a:t>CONTROLLO SUGLI INDIRIZZI</a:t>
              </a:r>
            </a:p>
            <a:p>
              <a:pPr marL="176213" lvl="1" indent="-176213" algn="l" defTabSz="622300">
                <a:lnSpc>
                  <a:spcPct val="90000"/>
                </a:lnSpc>
                <a:spcBef>
                  <a:spcPct val="0"/>
                </a:spcBef>
                <a:spcAft>
                  <a:spcPts val="0"/>
                </a:spcAft>
                <a:buFont typeface="Wingdings" panose="05000000000000000000" pitchFamily="2" charset="2"/>
                <a:buChar char="§"/>
              </a:pPr>
              <a:r>
                <a:rPr lang="it-IT" sz="1200" kern="1200" dirty="0">
                  <a:solidFill>
                    <a:schemeClr val="tx2">
                      <a:lumMod val="50000"/>
                    </a:schemeClr>
                  </a:solidFill>
                </a:rPr>
                <a:t>Indicato indirizzo non certificato anche se esistente indirizzo certificato</a:t>
              </a:r>
            </a:p>
            <a:p>
              <a:pPr marL="176213" lvl="1" indent="-176213" algn="l" defTabSz="622300">
                <a:lnSpc>
                  <a:spcPct val="90000"/>
                </a:lnSpc>
                <a:spcBef>
                  <a:spcPct val="0"/>
                </a:spcBef>
                <a:spcAft>
                  <a:spcPts val="0"/>
                </a:spcAft>
                <a:buFont typeface="Wingdings" panose="05000000000000000000" pitchFamily="2" charset="2"/>
                <a:buChar char="§"/>
              </a:pPr>
              <a:r>
                <a:rPr lang="it-IT" sz="1200" kern="1200" dirty="0">
                  <a:solidFill>
                    <a:schemeClr val="tx2">
                      <a:lumMod val="50000"/>
                    </a:schemeClr>
                  </a:solidFill>
                </a:rPr>
                <a:t>Indirizzo indicato non presente negli archivi e non adeguatamente motivato</a:t>
              </a:r>
            </a:p>
            <a:p>
              <a:pPr marL="176213" lvl="1" indent="-176213" algn="l" defTabSz="622300">
                <a:lnSpc>
                  <a:spcPct val="90000"/>
                </a:lnSpc>
                <a:spcBef>
                  <a:spcPct val="0"/>
                </a:spcBef>
                <a:spcAft>
                  <a:spcPts val="0"/>
                </a:spcAft>
                <a:buFont typeface="Wingdings" panose="05000000000000000000" pitchFamily="2" charset="2"/>
                <a:buChar char="§"/>
              </a:pPr>
              <a:r>
                <a:rPr lang="it-IT" sz="1200" kern="1200" dirty="0">
                  <a:solidFill>
                    <a:schemeClr val="tx2">
                      <a:lumMod val="50000"/>
                    </a:schemeClr>
                  </a:solidFill>
                </a:rPr>
                <a:t>Indirizzo non corretto</a:t>
              </a:r>
            </a:p>
          </p:txBody>
        </p:sp>
      </p:grpSp>
      <p:sp>
        <p:nvSpPr>
          <p:cNvPr id="17" name="Rettangolo 16">
            <a:extLst>
              <a:ext uri="{FF2B5EF4-FFF2-40B4-BE49-F238E27FC236}">
                <a16:creationId xmlns:a16="http://schemas.microsoft.com/office/drawing/2014/main" id="{D11CA4AF-A546-51F4-9506-DEE7FA88B2A4}"/>
              </a:ext>
            </a:extLst>
          </p:cNvPr>
          <p:cNvSpPr/>
          <p:nvPr/>
        </p:nvSpPr>
        <p:spPr>
          <a:xfrm>
            <a:off x="7500445" y="2771831"/>
            <a:ext cx="1260000" cy="846386"/>
          </a:xfrm>
          <a:prstGeom prst="rect">
            <a:avLst/>
          </a:prstGeom>
          <a:noFill/>
        </p:spPr>
        <p:txBody>
          <a:bodyPr wrap="none" lIns="0" tIns="0" rIns="0" bIns="0" anchor="ctr" anchorCtr="1">
            <a:noAutofit/>
          </a:bodyPr>
          <a:lstStyle/>
          <a:p>
            <a:pPr algn="r"/>
            <a:r>
              <a:rPr lang="it-IT" sz="5500" b="1" spc="50" dirty="0">
                <a:ln w="0"/>
                <a:solidFill>
                  <a:schemeClr val="accent1"/>
                </a:solidFill>
                <a:effectLst>
                  <a:outerShdw blurRad="38100" dist="38100" dir="2700000" algn="tl">
                    <a:srgbClr val="000000">
                      <a:alpha val="43137"/>
                    </a:srgbClr>
                  </a:outerShdw>
                </a:effectLst>
              </a:rPr>
              <a:t>46%</a:t>
            </a:r>
            <a:endParaRPr lang="it-IT" sz="5500" b="1" spc="50" dirty="0">
              <a:ln w="9525" cmpd="sng">
                <a:solidFill>
                  <a:schemeClr val="accent1"/>
                </a:solidFill>
                <a:prstDash val="solid"/>
              </a:ln>
              <a:solidFill>
                <a:srgbClr val="70AD47">
                  <a:tint val="1000"/>
                </a:srgbClr>
              </a:solidFill>
              <a:effectLst>
                <a:outerShdw blurRad="38100" dist="38100" dir="2700000" algn="tl">
                  <a:srgbClr val="000000">
                    <a:alpha val="43137"/>
                  </a:srgbClr>
                </a:outerShdw>
              </a:effectLst>
            </a:endParaRPr>
          </a:p>
        </p:txBody>
      </p:sp>
      <p:sp>
        <p:nvSpPr>
          <p:cNvPr id="32" name="Rettangolo 31">
            <a:extLst>
              <a:ext uri="{FF2B5EF4-FFF2-40B4-BE49-F238E27FC236}">
                <a16:creationId xmlns:a16="http://schemas.microsoft.com/office/drawing/2014/main" id="{AC604936-E70F-6799-4D76-EE2DBD7FEB41}"/>
              </a:ext>
            </a:extLst>
          </p:cNvPr>
          <p:cNvSpPr/>
          <p:nvPr/>
        </p:nvSpPr>
        <p:spPr>
          <a:xfrm>
            <a:off x="7500445" y="3611864"/>
            <a:ext cx="1260000" cy="846386"/>
          </a:xfrm>
          <a:prstGeom prst="rect">
            <a:avLst/>
          </a:prstGeom>
          <a:noFill/>
        </p:spPr>
        <p:txBody>
          <a:bodyPr wrap="none" lIns="0" tIns="0" rIns="0" bIns="0" anchor="ctr" anchorCtr="1">
            <a:noAutofit/>
          </a:bodyPr>
          <a:lstStyle/>
          <a:p>
            <a:pPr algn="r"/>
            <a:r>
              <a:rPr lang="it-IT" sz="5500" b="1" spc="50" dirty="0">
                <a:ln w="0"/>
                <a:solidFill>
                  <a:schemeClr val="accent1"/>
                </a:solidFill>
                <a:effectLst>
                  <a:outerShdw blurRad="38100" dist="38100" dir="2700000" algn="tl">
                    <a:srgbClr val="000000">
                      <a:alpha val="43137"/>
                    </a:srgbClr>
                  </a:outerShdw>
                </a:effectLst>
              </a:rPr>
              <a:t>34%</a:t>
            </a:r>
            <a:endParaRPr lang="it-IT" sz="5500" b="1" spc="50" dirty="0">
              <a:ln w="9525" cmpd="sng">
                <a:solidFill>
                  <a:schemeClr val="accent1"/>
                </a:solidFill>
                <a:prstDash val="solid"/>
              </a:ln>
              <a:solidFill>
                <a:srgbClr val="70AD47">
                  <a:tint val="1000"/>
                </a:srgbClr>
              </a:solidFill>
              <a:effectLst>
                <a:outerShdw blurRad="38100" dist="38100" dir="2700000" algn="tl">
                  <a:srgbClr val="000000">
                    <a:alpha val="43137"/>
                  </a:srgbClr>
                </a:outerShdw>
              </a:effectLst>
            </a:endParaRPr>
          </a:p>
        </p:txBody>
      </p:sp>
      <p:sp>
        <p:nvSpPr>
          <p:cNvPr id="36" name="Rettangolo 35">
            <a:extLst>
              <a:ext uri="{FF2B5EF4-FFF2-40B4-BE49-F238E27FC236}">
                <a16:creationId xmlns:a16="http://schemas.microsoft.com/office/drawing/2014/main" id="{B7C45A1B-A017-40FE-5829-A70CE181A1C5}"/>
              </a:ext>
            </a:extLst>
          </p:cNvPr>
          <p:cNvSpPr/>
          <p:nvPr/>
        </p:nvSpPr>
        <p:spPr>
          <a:xfrm>
            <a:off x="7500445" y="4478163"/>
            <a:ext cx="1260000" cy="846386"/>
          </a:xfrm>
          <a:prstGeom prst="rect">
            <a:avLst/>
          </a:prstGeom>
          <a:noFill/>
        </p:spPr>
        <p:txBody>
          <a:bodyPr wrap="none" lIns="0" tIns="0" rIns="0" bIns="0" anchor="ctr" anchorCtr="1">
            <a:noAutofit/>
          </a:bodyPr>
          <a:lstStyle/>
          <a:p>
            <a:pPr algn="r"/>
            <a:r>
              <a:rPr lang="it-IT" sz="5500" b="1" spc="50" dirty="0">
                <a:ln w="0"/>
                <a:solidFill>
                  <a:schemeClr val="accent1"/>
                </a:solidFill>
                <a:effectLst>
                  <a:outerShdw blurRad="38100" dist="38100" dir="2700000" algn="tl">
                    <a:srgbClr val="000000">
                      <a:alpha val="43137"/>
                    </a:srgbClr>
                  </a:outerShdw>
                </a:effectLst>
              </a:rPr>
              <a:t>13%</a:t>
            </a:r>
            <a:endParaRPr lang="it-IT" sz="5500" b="1" spc="50" dirty="0">
              <a:ln w="9525" cmpd="sng">
                <a:solidFill>
                  <a:schemeClr val="accent1"/>
                </a:solidFill>
                <a:prstDash val="solid"/>
              </a:ln>
              <a:solidFill>
                <a:srgbClr val="70AD47">
                  <a:tint val="1000"/>
                </a:srgbClr>
              </a:solidFill>
              <a:effectLst>
                <a:outerShdw blurRad="38100" dist="38100" dir="2700000" algn="tl">
                  <a:srgbClr val="000000">
                    <a:alpha val="43137"/>
                  </a:srgbClr>
                </a:outerShdw>
              </a:effectLst>
            </a:endParaRPr>
          </a:p>
        </p:txBody>
      </p:sp>
      <p:sp>
        <p:nvSpPr>
          <p:cNvPr id="40" name="Rettangolo 39">
            <a:extLst>
              <a:ext uri="{FF2B5EF4-FFF2-40B4-BE49-F238E27FC236}">
                <a16:creationId xmlns:a16="http://schemas.microsoft.com/office/drawing/2014/main" id="{DF70D883-0299-9C39-E7F7-194C42A49CF3}"/>
              </a:ext>
            </a:extLst>
          </p:cNvPr>
          <p:cNvSpPr/>
          <p:nvPr/>
        </p:nvSpPr>
        <p:spPr>
          <a:xfrm>
            <a:off x="7500445" y="5328015"/>
            <a:ext cx="1260000" cy="846386"/>
          </a:xfrm>
          <a:prstGeom prst="rect">
            <a:avLst/>
          </a:prstGeom>
          <a:noFill/>
        </p:spPr>
        <p:txBody>
          <a:bodyPr wrap="none" lIns="0" tIns="0" rIns="0" bIns="0" anchor="ctr" anchorCtr="1">
            <a:noAutofit/>
          </a:bodyPr>
          <a:lstStyle/>
          <a:p>
            <a:pPr algn="r"/>
            <a:r>
              <a:rPr lang="it-IT" sz="5500" b="1" spc="50" dirty="0">
                <a:ln w="0"/>
                <a:solidFill>
                  <a:schemeClr val="accent1"/>
                </a:solidFill>
                <a:effectLst>
                  <a:outerShdw blurRad="38100" dist="38100" dir="2700000" algn="tl">
                    <a:srgbClr val="000000">
                      <a:alpha val="43137"/>
                    </a:srgbClr>
                  </a:outerShdw>
                </a:effectLst>
              </a:rPr>
              <a:t>7%</a:t>
            </a:r>
            <a:endParaRPr lang="it-IT" sz="5500" b="1" spc="50" dirty="0">
              <a:ln w="9525" cmpd="sng">
                <a:solidFill>
                  <a:schemeClr val="accent1"/>
                </a:solidFill>
                <a:prstDash val="solid"/>
              </a:ln>
              <a:solidFill>
                <a:srgbClr val="70AD47">
                  <a:tint val="1000"/>
                </a:srgb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033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right)">
                                      <p:cBhvr>
                                        <p:cTn id="16" dur="500"/>
                                        <p:tgtEl>
                                          <p:spTgt spid="43"/>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left)">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right)">
                                      <p:cBhvr>
                                        <p:cTn id="25" dur="500"/>
                                        <p:tgtEl>
                                          <p:spTgt spid="44"/>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ipe(right)">
                                      <p:cBhvr>
                                        <p:cTn id="34" dur="500"/>
                                        <p:tgtEl>
                                          <p:spTgt spid="45"/>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wipe(left)">
                                      <p:cBhvr>
                                        <p:cTn id="3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2" grpId="0"/>
      <p:bldP spid="36" grpId="0"/>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A2E29DCD-5460-97A2-3BF0-C0B03CF4D700}"/>
              </a:ext>
            </a:extLst>
          </p:cNvPr>
          <p:cNvSpPr>
            <a:spLocks noGrp="1"/>
          </p:cNvSpPr>
          <p:nvPr>
            <p:ph type="ftr" sz="quarter" idx="11"/>
          </p:nvPr>
        </p:nvSpPr>
        <p:spPr/>
        <p:txBody>
          <a:bodyPr/>
          <a:lstStyle/>
          <a:p>
            <a:r>
              <a:rPr lang="it-IT"/>
              <a:t>Evoluzione dei servizi di consultazione ed aggiornamento del CT e del CF</a:t>
            </a:r>
            <a:endParaRPr lang="it-IT" dirty="0"/>
          </a:p>
        </p:txBody>
      </p:sp>
      <p:sp>
        <p:nvSpPr>
          <p:cNvPr id="3" name="Titolo 2">
            <a:extLst>
              <a:ext uri="{FF2B5EF4-FFF2-40B4-BE49-F238E27FC236}">
                <a16:creationId xmlns:a16="http://schemas.microsoft.com/office/drawing/2014/main" id="{60E7430F-6D2C-618A-09A8-82DA285B519A}"/>
              </a:ext>
            </a:extLst>
          </p:cNvPr>
          <p:cNvSpPr>
            <a:spLocks noGrp="1"/>
          </p:cNvSpPr>
          <p:nvPr>
            <p:ph type="title"/>
          </p:nvPr>
        </p:nvSpPr>
        <p:spPr/>
        <p:txBody>
          <a:bodyPr>
            <a:normAutofit/>
          </a:bodyPr>
          <a:lstStyle/>
          <a:p>
            <a:r>
              <a:rPr lang="it-IT" dirty="0"/>
              <a:t>Dichiarazioni in Catasto Fabbricati - Accettazione automatica</a:t>
            </a:r>
          </a:p>
        </p:txBody>
      </p:sp>
      <p:grpSp>
        <p:nvGrpSpPr>
          <p:cNvPr id="5" name="Gruppo 4">
            <a:extLst>
              <a:ext uri="{FF2B5EF4-FFF2-40B4-BE49-F238E27FC236}">
                <a16:creationId xmlns:a16="http://schemas.microsoft.com/office/drawing/2014/main" id="{61ECE476-1AF0-47C5-247B-0AFCA6FD3170}"/>
              </a:ext>
            </a:extLst>
          </p:cNvPr>
          <p:cNvGrpSpPr/>
          <p:nvPr/>
        </p:nvGrpSpPr>
        <p:grpSpPr>
          <a:xfrm>
            <a:off x="247692" y="1697105"/>
            <a:ext cx="828000" cy="563725"/>
            <a:chOff x="255532" y="3913311"/>
            <a:chExt cx="828000" cy="563725"/>
          </a:xfrm>
        </p:grpSpPr>
        <p:pic>
          <p:nvPicPr>
            <p:cNvPr id="6" name="Picture 6" descr="Automatico di carico - Scaricare icone gratuite">
              <a:extLst>
                <a:ext uri="{FF2B5EF4-FFF2-40B4-BE49-F238E27FC236}">
                  <a16:creationId xmlns:a16="http://schemas.microsoft.com/office/drawing/2014/main" id="{55AB4A0D-D75F-9460-FE51-6E960C3445C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149080"/>
              <a:ext cx="327956" cy="327956"/>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F0241218-42D0-0910-11D0-4DEC41915C32}"/>
                </a:ext>
              </a:extLst>
            </p:cNvPr>
            <p:cNvSpPr txBox="1"/>
            <p:nvPr/>
          </p:nvSpPr>
          <p:spPr>
            <a:xfrm>
              <a:off x="255532" y="3913311"/>
              <a:ext cx="828000" cy="307777"/>
            </a:xfrm>
            <a:prstGeom prst="rect">
              <a:avLst/>
            </a:prstGeom>
            <a:noFill/>
          </p:spPr>
          <p:txBody>
            <a:bodyPr wrap="none" lIns="0" tIns="0" rIns="0" bIns="0" rtlCol="0" anchor="ctr" anchorCtr="0">
              <a:noAutofit/>
            </a:bodyPr>
            <a:lstStyle/>
            <a:p>
              <a:pPr algn="ctr"/>
              <a:r>
                <a:rPr lang="it-IT" sz="2400" b="1" dirty="0" err="1">
                  <a:solidFill>
                    <a:srgbClr val="C00000"/>
                  </a:solidFill>
                </a:rPr>
                <a:t>DocFa</a:t>
              </a:r>
              <a:endParaRPr lang="it-IT" sz="2400" b="1" dirty="0">
                <a:solidFill>
                  <a:srgbClr val="C00000"/>
                </a:solidFill>
              </a:endParaRPr>
            </a:p>
          </p:txBody>
        </p:sp>
      </p:grpSp>
      <p:sp>
        <p:nvSpPr>
          <p:cNvPr id="8" name="CasellaDiTesto 7">
            <a:extLst>
              <a:ext uri="{FF2B5EF4-FFF2-40B4-BE49-F238E27FC236}">
                <a16:creationId xmlns:a16="http://schemas.microsoft.com/office/drawing/2014/main" id="{2B666569-33FE-0A5D-C983-27F0CF08A779}"/>
              </a:ext>
            </a:extLst>
          </p:cNvPr>
          <p:cNvSpPr txBox="1"/>
          <p:nvPr/>
        </p:nvSpPr>
        <p:spPr>
          <a:xfrm>
            <a:off x="1345471" y="1638325"/>
            <a:ext cx="7403242" cy="646331"/>
          </a:xfrm>
          <a:prstGeom prst="rect">
            <a:avLst/>
          </a:prstGeom>
          <a:noFill/>
        </p:spPr>
        <p:txBody>
          <a:bodyPr wrap="square" rtlCol="0">
            <a:spAutoFit/>
          </a:bodyPr>
          <a:lstStyle/>
          <a:p>
            <a:r>
              <a:rPr lang="it-IT" b="1" dirty="0">
                <a:effectLst>
                  <a:outerShdw blurRad="38100" dist="38100" dir="2700000" algn="tl">
                    <a:srgbClr val="000000">
                      <a:alpha val="43137"/>
                    </a:srgbClr>
                  </a:outerShdw>
                </a:effectLst>
                <a:latin typeface="Century Gothic" panose="020B0502020202020204" pitchFamily="34" charset="0"/>
              </a:rPr>
              <a:t>Analisi dei risultati del controllo generale dei </a:t>
            </a:r>
            <a:r>
              <a:rPr lang="it-IT" b="1" dirty="0" err="1">
                <a:effectLst>
                  <a:outerShdw blurRad="38100" dist="38100" dir="2700000" algn="tl">
                    <a:srgbClr val="000000">
                      <a:alpha val="43137"/>
                    </a:srgbClr>
                  </a:outerShdw>
                </a:effectLst>
                <a:latin typeface="Century Gothic" panose="020B0502020202020204" pitchFamily="34" charset="0"/>
              </a:rPr>
              <a:t>DoCFa</a:t>
            </a:r>
            <a:br>
              <a:rPr lang="it-IT" b="1" dirty="0">
                <a:effectLst>
                  <a:outerShdw blurRad="38100" dist="38100" dir="2700000" algn="tl">
                    <a:srgbClr val="000000">
                      <a:alpha val="43137"/>
                    </a:srgbClr>
                  </a:outerShdw>
                </a:effectLst>
                <a:latin typeface="Century Gothic" panose="020B0502020202020204" pitchFamily="34" charset="0"/>
              </a:rPr>
            </a:br>
            <a:r>
              <a:rPr lang="it-IT" b="1" dirty="0">
                <a:effectLst>
                  <a:outerShdw blurRad="38100" dist="38100" dir="2700000" algn="tl">
                    <a:srgbClr val="000000">
                      <a:alpha val="43137"/>
                    </a:srgbClr>
                  </a:outerShdw>
                </a:effectLst>
                <a:latin typeface="Century Gothic" panose="020B0502020202020204" pitchFamily="34" charset="0"/>
              </a:rPr>
              <a:t>in fase di accertamento</a:t>
            </a:r>
          </a:p>
        </p:txBody>
      </p:sp>
      <p:sp>
        <p:nvSpPr>
          <p:cNvPr id="4" name="CasellaDiTesto 3">
            <a:extLst>
              <a:ext uri="{FF2B5EF4-FFF2-40B4-BE49-F238E27FC236}">
                <a16:creationId xmlns:a16="http://schemas.microsoft.com/office/drawing/2014/main" id="{54EC31D8-016A-3A24-EBD1-CD1A6BE10F33}"/>
              </a:ext>
            </a:extLst>
          </p:cNvPr>
          <p:cNvSpPr txBox="1"/>
          <p:nvPr/>
        </p:nvSpPr>
        <p:spPr>
          <a:xfrm>
            <a:off x="1331914" y="2428909"/>
            <a:ext cx="7416800" cy="369332"/>
          </a:xfrm>
          <a:prstGeom prst="rect">
            <a:avLst/>
          </a:prstGeom>
          <a:noFill/>
        </p:spPr>
        <p:txBody>
          <a:bodyPr wrap="square">
            <a:spAutoFit/>
          </a:bodyPr>
          <a:lstStyle/>
          <a:p>
            <a:r>
              <a:rPr lang="it-IT" b="1" dirty="0">
                <a:solidFill>
                  <a:schemeClr val="tx2">
                    <a:lumMod val="75000"/>
                  </a:schemeClr>
                </a:solidFill>
              </a:rPr>
              <a:t>Errori maggiormente riscontrati </a:t>
            </a:r>
            <a:r>
              <a:rPr lang="it-IT" sz="1400" dirty="0"/>
              <a:t>(periodo: maggio 2023 ÷ gennaio 2024)</a:t>
            </a:r>
            <a:r>
              <a:rPr lang="it-IT" b="1" dirty="0">
                <a:solidFill>
                  <a:schemeClr val="tx2">
                    <a:lumMod val="75000"/>
                  </a:schemeClr>
                </a:solidFill>
              </a:rPr>
              <a:t> </a:t>
            </a:r>
          </a:p>
        </p:txBody>
      </p:sp>
      <p:sp>
        <p:nvSpPr>
          <p:cNvPr id="9" name="Segnaposto numero diapositiva 8">
            <a:extLst>
              <a:ext uri="{FF2B5EF4-FFF2-40B4-BE49-F238E27FC236}">
                <a16:creationId xmlns:a16="http://schemas.microsoft.com/office/drawing/2014/main" id="{C0381152-1EEB-C9D6-1371-832D2917CABC}"/>
              </a:ext>
            </a:extLst>
          </p:cNvPr>
          <p:cNvSpPr>
            <a:spLocks noGrp="1"/>
          </p:cNvSpPr>
          <p:nvPr>
            <p:ph type="sldNum" sz="quarter" idx="12"/>
          </p:nvPr>
        </p:nvSpPr>
        <p:spPr/>
        <p:txBody>
          <a:bodyPr/>
          <a:lstStyle/>
          <a:p>
            <a:fld id="{A8CBF5B2-028F-4E29-A8FB-D914875C6F2F}" type="slidenum">
              <a:rPr lang="it-IT" smtClean="0"/>
              <a:pPr/>
              <a:t>25</a:t>
            </a:fld>
            <a:endParaRPr lang="it-IT" dirty="0"/>
          </a:p>
        </p:txBody>
      </p:sp>
      <p:graphicFrame>
        <p:nvGraphicFramePr>
          <p:cNvPr id="10" name="Segnaposto contenuto 4">
            <a:extLst>
              <a:ext uri="{FF2B5EF4-FFF2-40B4-BE49-F238E27FC236}">
                <a16:creationId xmlns:a16="http://schemas.microsoft.com/office/drawing/2014/main" id="{B813B123-C905-75F1-834A-FBC943045D0A}"/>
              </a:ext>
            </a:extLst>
          </p:cNvPr>
          <p:cNvGraphicFramePr>
            <a:graphicFrameLocks/>
          </p:cNvGraphicFramePr>
          <p:nvPr>
            <p:extLst>
              <p:ext uri="{D42A27DB-BD31-4B8C-83A1-F6EECF244321}">
                <p14:modId xmlns:p14="http://schemas.microsoft.com/office/powerpoint/2010/main" val="2218166001"/>
              </p:ext>
            </p:extLst>
          </p:nvPr>
        </p:nvGraphicFramePr>
        <p:xfrm>
          <a:off x="1403350" y="2798241"/>
          <a:ext cx="7489824" cy="3510477"/>
        </p:xfrm>
        <a:graphic>
          <a:graphicData uri="http://schemas.openxmlformats.org/drawingml/2006/table">
            <a:tbl>
              <a:tblPr firstRow="1">
                <a:effectLst>
                  <a:outerShdw blurRad="50800" dist="38100" dir="2700000" algn="tl" rotWithShape="0">
                    <a:prstClr val="black">
                      <a:alpha val="40000"/>
                    </a:prstClr>
                  </a:outerShdw>
                </a:effectLst>
                <a:tableStyleId>{5C22544A-7EE6-4342-B048-85BDC9FD1C3A}</a:tableStyleId>
              </a:tblPr>
              <a:tblGrid>
                <a:gridCol w="5092732">
                  <a:extLst>
                    <a:ext uri="{9D8B030D-6E8A-4147-A177-3AD203B41FA5}">
                      <a16:colId xmlns:a16="http://schemas.microsoft.com/office/drawing/2014/main" val="2614854690"/>
                    </a:ext>
                  </a:extLst>
                </a:gridCol>
                <a:gridCol w="1005971">
                  <a:extLst>
                    <a:ext uri="{9D8B030D-6E8A-4147-A177-3AD203B41FA5}">
                      <a16:colId xmlns:a16="http://schemas.microsoft.com/office/drawing/2014/main" val="3269423336"/>
                    </a:ext>
                  </a:extLst>
                </a:gridCol>
                <a:gridCol w="1391121">
                  <a:extLst>
                    <a:ext uri="{9D8B030D-6E8A-4147-A177-3AD203B41FA5}">
                      <a16:colId xmlns:a16="http://schemas.microsoft.com/office/drawing/2014/main" val="864913073"/>
                    </a:ext>
                  </a:extLst>
                </a:gridCol>
              </a:tblGrid>
              <a:tr h="287835">
                <a:tc>
                  <a:txBody>
                    <a:bodyPr/>
                    <a:lstStyle/>
                    <a:p>
                      <a:pPr algn="ctr" fontAlgn="b"/>
                      <a:r>
                        <a:rPr lang="it-IT" sz="1000" b="1" u="none" strike="noStrike" dirty="0">
                          <a:solidFill>
                            <a:schemeClr val="bg1"/>
                          </a:solidFill>
                          <a:effectLst/>
                        </a:rPr>
                        <a:t>TIPOLOGIA DI ERRORE</a:t>
                      </a:r>
                      <a:endParaRPr lang="it-IT" sz="1000" b="1" i="0" u="none" strike="noStrike" dirty="0">
                        <a:solidFill>
                          <a:schemeClr val="bg1"/>
                        </a:solidFill>
                        <a:effectLst/>
                        <a:latin typeface="Calibri" panose="020F0502020204030204" pitchFamily="34" charset="0"/>
                      </a:endParaRPr>
                    </a:p>
                  </a:txBody>
                  <a:tcPr marL="0" marR="0" marT="0" marB="0" anchor="ctr" anchorCtr="1"/>
                </a:tc>
                <a:tc>
                  <a:txBody>
                    <a:bodyPr/>
                    <a:lstStyle/>
                    <a:p>
                      <a:pPr marL="0" algn="ctr" defTabSz="914400" rtl="0" eaLnBrk="1" fontAlgn="b" latinLnBrk="0" hangingPunct="1"/>
                      <a:r>
                        <a:rPr lang="it-IT" sz="1000" b="1" u="none" strike="noStrike" kern="1200" dirty="0">
                          <a:solidFill>
                            <a:schemeClr val="bg1"/>
                          </a:solidFill>
                          <a:effectLst/>
                        </a:rPr>
                        <a:t>INCIDENZA %</a:t>
                      </a:r>
                      <a:endParaRPr lang="it-IT" sz="1000" b="1" u="none" strike="noStrike" kern="1200" dirty="0">
                        <a:solidFill>
                          <a:schemeClr val="bg1"/>
                        </a:solidFill>
                        <a:effectLst/>
                        <a:latin typeface="+mn-lt"/>
                        <a:ea typeface="+mn-ea"/>
                        <a:cs typeface="+mn-cs"/>
                      </a:endParaRPr>
                    </a:p>
                  </a:txBody>
                  <a:tcPr marL="0" marR="0" marT="0" marB="0" anchor="ctr" anchorCtr="1"/>
                </a:tc>
                <a:tc>
                  <a:txBody>
                    <a:bodyPr/>
                    <a:lstStyle/>
                    <a:p>
                      <a:pPr marL="0" algn="ctr" defTabSz="914400" rtl="0" eaLnBrk="1" fontAlgn="b" latinLnBrk="0" hangingPunct="1"/>
                      <a:r>
                        <a:rPr lang="it-IT" sz="1000" b="1" u="none" strike="noStrike" kern="1200" dirty="0">
                          <a:solidFill>
                            <a:schemeClr val="bg1"/>
                          </a:solidFill>
                          <a:effectLst/>
                        </a:rPr>
                        <a:t>GRUPPO CONTROLLI</a:t>
                      </a:r>
                      <a:endParaRPr lang="it-IT" sz="1000" b="1" u="none" strike="noStrike" kern="1200" dirty="0">
                        <a:solidFill>
                          <a:schemeClr val="bg1"/>
                        </a:solidFill>
                        <a:effectLst/>
                        <a:latin typeface="+mn-lt"/>
                        <a:ea typeface="+mn-ea"/>
                        <a:cs typeface="+mn-cs"/>
                      </a:endParaRPr>
                    </a:p>
                  </a:txBody>
                  <a:tcPr marL="0" marR="0" marT="0" marB="0" anchor="ctr" anchorCtr="1"/>
                </a:tc>
                <a:extLst>
                  <a:ext uri="{0D108BD9-81ED-4DB2-BD59-A6C34878D82A}">
                    <a16:rowId xmlns:a16="http://schemas.microsoft.com/office/drawing/2014/main" val="1816524009"/>
                  </a:ext>
                </a:extLst>
              </a:tr>
              <a:tr h="179189">
                <a:tc>
                  <a:txBody>
                    <a:bodyPr/>
                    <a:lstStyle/>
                    <a:p>
                      <a:pPr algn="l" fontAlgn="b"/>
                      <a:r>
                        <a:rPr lang="it-IT" sz="1000" b="0" kern="1200" dirty="0">
                          <a:solidFill>
                            <a:srgbClr val="1F497D">
                              <a:lumMod val="50000"/>
                            </a:srgbClr>
                          </a:solidFill>
                        </a:rPr>
                        <a:t> Errata rappresentazione dell’esposizione grafica</a:t>
                      </a:r>
                      <a:endParaRPr lang="it-IT" sz="1000" b="0" kern="1200" dirty="0">
                        <a:solidFill>
                          <a:srgbClr val="1F497D">
                            <a:lumMod val="50000"/>
                          </a:srgbClr>
                        </a:solidFill>
                        <a:latin typeface="Calibri"/>
                        <a:ea typeface="+mn-ea"/>
                        <a:cs typeface="+mn-cs"/>
                      </a:endParaRPr>
                    </a:p>
                  </a:txBody>
                  <a:tcPr marL="0" marR="0" marT="0" marB="0" anchor="ctr"/>
                </a:tc>
                <a:tc>
                  <a:txBody>
                    <a:bodyPr/>
                    <a:lstStyle/>
                    <a:p>
                      <a:pPr algn="ctr" fontAlgn="b"/>
                      <a:r>
                        <a:rPr lang="it-IT" sz="1000" b="0" kern="1200" dirty="0">
                          <a:solidFill>
                            <a:srgbClr val="1F497D">
                              <a:lumMod val="50000"/>
                            </a:srgbClr>
                          </a:solidFill>
                        </a:rPr>
                        <a:t>13,27%</a:t>
                      </a:r>
                      <a:endParaRPr lang="it-IT" sz="1000" b="0" kern="1200" dirty="0">
                        <a:solidFill>
                          <a:srgbClr val="1F497D">
                            <a:lumMod val="50000"/>
                          </a:srgbClr>
                        </a:solidFill>
                        <a:latin typeface="Calibri"/>
                        <a:ea typeface="+mn-ea"/>
                        <a:cs typeface="+mn-cs"/>
                      </a:endParaRPr>
                    </a:p>
                  </a:txBody>
                  <a:tcPr marL="0" marR="0" marT="0" marB="0" anchor="ctr"/>
                </a:tc>
                <a:tc>
                  <a:txBody>
                    <a:bodyPr/>
                    <a:lstStyle/>
                    <a:p>
                      <a:pPr algn="ctr" fontAlgn="b"/>
                      <a:r>
                        <a:rPr lang="it-IT" sz="1000" b="0" kern="1200" dirty="0">
                          <a:solidFill>
                            <a:srgbClr val="1F497D">
                              <a:lumMod val="50000"/>
                            </a:srgbClr>
                          </a:solidFill>
                        </a:rPr>
                        <a:t>Controlli Planimetrie</a:t>
                      </a:r>
                      <a:endParaRPr lang="it-IT" sz="1000" b="0" kern="1200" dirty="0">
                        <a:solidFill>
                          <a:srgbClr val="1F497D">
                            <a:lumMod val="50000"/>
                          </a:srgbClr>
                        </a:solidFill>
                        <a:latin typeface="Calibri"/>
                        <a:ea typeface="+mn-ea"/>
                        <a:cs typeface="+mn-cs"/>
                      </a:endParaRPr>
                    </a:p>
                  </a:txBody>
                  <a:tcPr marL="0" marR="0" marT="0" marB="0" anchor="ctr"/>
                </a:tc>
                <a:extLst>
                  <a:ext uri="{0D108BD9-81ED-4DB2-BD59-A6C34878D82A}">
                    <a16:rowId xmlns:a16="http://schemas.microsoft.com/office/drawing/2014/main" val="3704211604"/>
                  </a:ext>
                </a:extLst>
              </a:tr>
              <a:tr h="179189">
                <a:tc>
                  <a:txBody>
                    <a:bodyPr/>
                    <a:lstStyle/>
                    <a:p>
                      <a:pPr algn="l" fontAlgn="b"/>
                      <a:r>
                        <a:rPr lang="it-IT" sz="1000" b="0" kern="1200" dirty="0">
                          <a:solidFill>
                            <a:srgbClr val="1F497D">
                              <a:lumMod val="50000"/>
                            </a:srgbClr>
                          </a:solidFill>
                        </a:rPr>
                        <a:t> Errata indicazione della causale di dichiarazione della variazione</a:t>
                      </a:r>
                      <a:endParaRPr lang="it-IT" sz="1000" b="0" kern="1200" dirty="0">
                        <a:solidFill>
                          <a:srgbClr val="1F497D">
                            <a:lumMod val="50000"/>
                          </a:srgbClr>
                        </a:solidFill>
                        <a:latin typeface="Calibri"/>
                        <a:ea typeface="+mn-ea"/>
                        <a:cs typeface="+mn-cs"/>
                      </a:endParaRPr>
                    </a:p>
                  </a:txBody>
                  <a:tcPr marL="0" marR="0" marT="0" marB="0" anchor="ctr"/>
                </a:tc>
                <a:tc>
                  <a:txBody>
                    <a:bodyPr/>
                    <a:lstStyle/>
                    <a:p>
                      <a:pPr algn="ctr" fontAlgn="b"/>
                      <a:r>
                        <a:rPr lang="it-IT" sz="1000" b="0" kern="1200" dirty="0">
                          <a:solidFill>
                            <a:srgbClr val="1F497D">
                              <a:lumMod val="50000"/>
                            </a:srgbClr>
                          </a:solidFill>
                        </a:rPr>
                        <a:t>11,59%</a:t>
                      </a:r>
                      <a:endParaRPr lang="it-IT" sz="1000" b="0" kern="1200" dirty="0">
                        <a:solidFill>
                          <a:srgbClr val="1F497D">
                            <a:lumMod val="50000"/>
                          </a:srgbClr>
                        </a:solidFill>
                        <a:latin typeface="Calibri"/>
                        <a:ea typeface="+mn-ea"/>
                        <a:cs typeface="+mn-cs"/>
                      </a:endParaRPr>
                    </a:p>
                  </a:txBody>
                  <a:tcPr marL="0" marR="0" marT="0" marB="0" anchor="ctr"/>
                </a:tc>
                <a:tc>
                  <a:txBody>
                    <a:bodyPr/>
                    <a:lstStyle/>
                    <a:p>
                      <a:pPr algn="ctr" fontAlgn="b"/>
                      <a:r>
                        <a:rPr lang="it-IT" sz="1000" b="0" kern="1200" dirty="0">
                          <a:solidFill>
                            <a:srgbClr val="1F497D">
                              <a:lumMod val="50000"/>
                            </a:srgbClr>
                          </a:solidFill>
                        </a:rPr>
                        <a:t>Controlli Catastali</a:t>
                      </a:r>
                      <a:endParaRPr lang="it-IT" sz="1000" b="0" kern="1200" dirty="0">
                        <a:solidFill>
                          <a:srgbClr val="1F497D">
                            <a:lumMod val="50000"/>
                          </a:srgbClr>
                        </a:solidFill>
                        <a:latin typeface="Calibri"/>
                        <a:ea typeface="+mn-ea"/>
                        <a:cs typeface="+mn-cs"/>
                      </a:endParaRPr>
                    </a:p>
                  </a:txBody>
                  <a:tcPr marL="0" marR="0" marT="0" marB="0" anchor="ctr"/>
                </a:tc>
                <a:extLst>
                  <a:ext uri="{0D108BD9-81ED-4DB2-BD59-A6C34878D82A}">
                    <a16:rowId xmlns:a16="http://schemas.microsoft.com/office/drawing/2014/main" val="1048847466"/>
                  </a:ext>
                </a:extLst>
              </a:tr>
              <a:tr h="172121">
                <a:tc>
                  <a:txBody>
                    <a:bodyPr/>
                    <a:lstStyle/>
                    <a:p>
                      <a:pPr algn="l" fontAlgn="b"/>
                      <a:r>
                        <a:rPr lang="it-IT" sz="1000" b="0" kern="1200" dirty="0">
                          <a:solidFill>
                            <a:srgbClr val="1F497D">
                              <a:lumMod val="50000"/>
                            </a:srgbClr>
                          </a:solidFill>
                        </a:rPr>
                        <a:t> Errata descrizione dei poligoni per il calcolo delle superfici - Errata indicazione della tipologia</a:t>
                      </a:r>
                      <a:endParaRPr lang="it-IT" sz="1000" b="0" kern="1200" dirty="0">
                        <a:solidFill>
                          <a:srgbClr val="1F497D">
                            <a:lumMod val="50000"/>
                          </a:srgbClr>
                        </a:solidFill>
                        <a:latin typeface="Calibri"/>
                        <a:ea typeface="+mn-ea"/>
                        <a:cs typeface="+mn-cs"/>
                      </a:endParaRPr>
                    </a:p>
                  </a:txBody>
                  <a:tcPr marL="0" marR="0" marT="0" marB="0" anchor="ctr"/>
                </a:tc>
                <a:tc>
                  <a:txBody>
                    <a:bodyPr/>
                    <a:lstStyle/>
                    <a:p>
                      <a:pPr algn="ctr" fontAlgn="b"/>
                      <a:r>
                        <a:rPr lang="it-IT" sz="1000" b="0" kern="1200" dirty="0">
                          <a:solidFill>
                            <a:srgbClr val="1F497D">
                              <a:lumMod val="50000"/>
                            </a:srgbClr>
                          </a:solidFill>
                        </a:rPr>
                        <a:t>7,28%</a:t>
                      </a:r>
                      <a:endParaRPr lang="it-IT" sz="1000" b="0" kern="1200" dirty="0">
                        <a:solidFill>
                          <a:srgbClr val="1F497D">
                            <a:lumMod val="50000"/>
                          </a:srgbClr>
                        </a:solidFill>
                        <a:latin typeface="Calibri"/>
                        <a:ea typeface="+mn-ea"/>
                        <a:cs typeface="+mn-cs"/>
                      </a:endParaRPr>
                    </a:p>
                  </a:txBody>
                  <a:tcPr marL="0" marR="0" marT="0" marB="0" anchor="ctr"/>
                </a:tc>
                <a:tc>
                  <a:txBody>
                    <a:bodyPr/>
                    <a:lstStyle/>
                    <a:p>
                      <a:pPr algn="ctr" fontAlgn="b"/>
                      <a:r>
                        <a:rPr lang="it-IT" sz="1000" b="0" kern="1200" dirty="0">
                          <a:solidFill>
                            <a:srgbClr val="1F497D">
                              <a:lumMod val="50000"/>
                            </a:srgbClr>
                          </a:solidFill>
                        </a:rPr>
                        <a:t>Controlli Planimetrie</a:t>
                      </a:r>
                      <a:endParaRPr lang="it-IT" sz="1000" b="0" kern="1200" dirty="0">
                        <a:solidFill>
                          <a:srgbClr val="1F497D">
                            <a:lumMod val="50000"/>
                          </a:srgbClr>
                        </a:solidFill>
                        <a:latin typeface="Calibri"/>
                        <a:ea typeface="+mn-ea"/>
                        <a:cs typeface="+mn-cs"/>
                      </a:endParaRPr>
                    </a:p>
                  </a:txBody>
                  <a:tcPr marL="0" marR="0" marT="0" marB="0" anchor="ctr"/>
                </a:tc>
                <a:extLst>
                  <a:ext uri="{0D108BD9-81ED-4DB2-BD59-A6C34878D82A}">
                    <a16:rowId xmlns:a16="http://schemas.microsoft.com/office/drawing/2014/main" val="1364934798"/>
                  </a:ext>
                </a:extLst>
              </a:tr>
              <a:tr h="179189">
                <a:tc>
                  <a:txBody>
                    <a:bodyPr/>
                    <a:lstStyle/>
                    <a:p>
                      <a:pPr algn="l" fontAlgn="b"/>
                      <a:r>
                        <a:rPr lang="it-IT" sz="1000" b="0" kern="1200" dirty="0">
                          <a:solidFill>
                            <a:srgbClr val="1F497D">
                              <a:lumMod val="50000"/>
                            </a:srgbClr>
                          </a:solidFill>
                        </a:rPr>
                        <a:t> Assenza di relazione tecnica (quando prevista)</a:t>
                      </a:r>
                      <a:endParaRPr lang="it-IT" sz="1000" b="0" kern="1200" dirty="0">
                        <a:solidFill>
                          <a:srgbClr val="1F497D">
                            <a:lumMod val="50000"/>
                          </a:srgbClr>
                        </a:solidFill>
                        <a:latin typeface="Calibri"/>
                        <a:ea typeface="+mn-ea"/>
                        <a:cs typeface="+mn-cs"/>
                      </a:endParaRPr>
                    </a:p>
                  </a:txBody>
                  <a:tcPr marL="0" marR="0" marT="0" marB="0" anchor="ctr"/>
                </a:tc>
                <a:tc>
                  <a:txBody>
                    <a:bodyPr/>
                    <a:lstStyle/>
                    <a:p>
                      <a:pPr algn="ctr" fontAlgn="b"/>
                      <a:r>
                        <a:rPr lang="it-IT" sz="1000" b="0" kern="1200" dirty="0">
                          <a:solidFill>
                            <a:srgbClr val="1F497D">
                              <a:lumMod val="50000"/>
                            </a:srgbClr>
                          </a:solidFill>
                        </a:rPr>
                        <a:t>6,68%</a:t>
                      </a:r>
                      <a:endParaRPr lang="it-IT" sz="1000" b="0" kern="1200" dirty="0">
                        <a:solidFill>
                          <a:srgbClr val="1F497D">
                            <a:lumMod val="50000"/>
                          </a:srgbClr>
                        </a:solidFill>
                        <a:latin typeface="Calibri"/>
                        <a:ea typeface="+mn-ea"/>
                        <a:cs typeface="+mn-cs"/>
                      </a:endParaRPr>
                    </a:p>
                  </a:txBody>
                  <a:tcPr marL="0" marR="0" marT="0" marB="0" anchor="ctr"/>
                </a:tc>
                <a:tc>
                  <a:txBody>
                    <a:bodyPr/>
                    <a:lstStyle/>
                    <a:p>
                      <a:pPr algn="ctr" fontAlgn="b"/>
                      <a:r>
                        <a:rPr lang="it-IT" sz="1000" b="0" kern="1200" dirty="0">
                          <a:solidFill>
                            <a:srgbClr val="1F497D">
                              <a:lumMod val="50000"/>
                            </a:srgbClr>
                          </a:solidFill>
                        </a:rPr>
                        <a:t>Controlli Catastali</a:t>
                      </a:r>
                      <a:endParaRPr lang="it-IT" sz="1000" b="0" kern="1200" dirty="0">
                        <a:solidFill>
                          <a:srgbClr val="1F497D">
                            <a:lumMod val="50000"/>
                          </a:srgbClr>
                        </a:solidFill>
                        <a:latin typeface="Calibri"/>
                        <a:ea typeface="+mn-ea"/>
                        <a:cs typeface="+mn-cs"/>
                      </a:endParaRPr>
                    </a:p>
                  </a:txBody>
                  <a:tcPr marL="0" marR="0" marT="0" marB="0" anchor="ctr"/>
                </a:tc>
                <a:extLst>
                  <a:ext uri="{0D108BD9-81ED-4DB2-BD59-A6C34878D82A}">
                    <a16:rowId xmlns:a16="http://schemas.microsoft.com/office/drawing/2014/main" val="1408721370"/>
                  </a:ext>
                </a:extLst>
              </a:tr>
              <a:tr h="179189">
                <a:tc>
                  <a:txBody>
                    <a:bodyPr/>
                    <a:lstStyle/>
                    <a:p>
                      <a:pPr algn="l" fontAlgn="b"/>
                      <a:r>
                        <a:rPr lang="it-IT" sz="1000" b="0" kern="1200" dirty="0">
                          <a:solidFill>
                            <a:srgbClr val="1F497D">
                              <a:lumMod val="50000"/>
                            </a:srgbClr>
                          </a:solidFill>
                        </a:rPr>
                        <a:t> Indicato indirizzo non certificato anche se esistente indirizzo certificato</a:t>
                      </a:r>
                      <a:endParaRPr lang="it-IT" sz="1000" b="0" kern="1200" dirty="0">
                        <a:solidFill>
                          <a:srgbClr val="1F497D">
                            <a:lumMod val="50000"/>
                          </a:srgbClr>
                        </a:solidFill>
                        <a:latin typeface="Calibri"/>
                        <a:ea typeface="+mn-ea"/>
                        <a:cs typeface="+mn-cs"/>
                      </a:endParaRPr>
                    </a:p>
                  </a:txBody>
                  <a:tcPr marL="0" marR="0" marT="0" marB="0" anchor="ctr"/>
                </a:tc>
                <a:tc>
                  <a:txBody>
                    <a:bodyPr/>
                    <a:lstStyle/>
                    <a:p>
                      <a:pPr algn="ctr" fontAlgn="b"/>
                      <a:r>
                        <a:rPr lang="it-IT" sz="1000" b="0" kern="1200" dirty="0">
                          <a:solidFill>
                            <a:srgbClr val="1F497D">
                              <a:lumMod val="50000"/>
                            </a:srgbClr>
                          </a:solidFill>
                        </a:rPr>
                        <a:t>5,85%</a:t>
                      </a:r>
                      <a:endParaRPr lang="it-IT" sz="1000" b="0" kern="1200" dirty="0">
                        <a:solidFill>
                          <a:srgbClr val="1F497D">
                            <a:lumMod val="50000"/>
                          </a:srgbClr>
                        </a:solidFill>
                        <a:latin typeface="Calibri"/>
                        <a:ea typeface="+mn-ea"/>
                        <a:cs typeface="+mn-cs"/>
                      </a:endParaRPr>
                    </a:p>
                  </a:txBody>
                  <a:tcPr marL="0" marR="0" marT="0" marB="0" anchor="ctr"/>
                </a:tc>
                <a:tc>
                  <a:txBody>
                    <a:bodyPr/>
                    <a:lstStyle/>
                    <a:p>
                      <a:pPr algn="ctr" fontAlgn="b"/>
                      <a:r>
                        <a:rPr lang="it-IT" sz="1000" b="0" kern="1200" dirty="0">
                          <a:solidFill>
                            <a:srgbClr val="1F497D">
                              <a:lumMod val="50000"/>
                            </a:srgbClr>
                          </a:solidFill>
                        </a:rPr>
                        <a:t>Controllo Indirizzi</a:t>
                      </a:r>
                      <a:endParaRPr lang="it-IT" sz="1000" b="0" kern="1200" dirty="0">
                        <a:solidFill>
                          <a:srgbClr val="1F497D">
                            <a:lumMod val="50000"/>
                          </a:srgbClr>
                        </a:solidFill>
                        <a:latin typeface="Calibri"/>
                        <a:ea typeface="+mn-ea"/>
                        <a:cs typeface="+mn-cs"/>
                      </a:endParaRPr>
                    </a:p>
                  </a:txBody>
                  <a:tcPr marL="0" marR="0" marT="0" marB="0" anchor="ctr"/>
                </a:tc>
                <a:extLst>
                  <a:ext uri="{0D108BD9-81ED-4DB2-BD59-A6C34878D82A}">
                    <a16:rowId xmlns:a16="http://schemas.microsoft.com/office/drawing/2014/main" val="3612811417"/>
                  </a:ext>
                </a:extLst>
              </a:tr>
              <a:tr h="179189">
                <a:tc>
                  <a:txBody>
                    <a:bodyPr/>
                    <a:lstStyle/>
                    <a:p>
                      <a:pPr algn="l" fontAlgn="b"/>
                      <a:r>
                        <a:rPr lang="it-IT" sz="1000" b="0" kern="1200" dirty="0">
                          <a:solidFill>
                            <a:srgbClr val="1F497D">
                              <a:lumMod val="50000"/>
                            </a:srgbClr>
                          </a:solidFill>
                        </a:rPr>
                        <a:t> Inesatta redazione dell’elaborato planimetrico e/o dell’elenco subalterni</a:t>
                      </a:r>
                      <a:endParaRPr lang="it-IT" sz="1000" b="0" kern="1200" dirty="0">
                        <a:solidFill>
                          <a:srgbClr val="1F497D">
                            <a:lumMod val="50000"/>
                          </a:srgbClr>
                        </a:solidFill>
                        <a:latin typeface="Calibri"/>
                        <a:ea typeface="+mn-ea"/>
                        <a:cs typeface="+mn-cs"/>
                      </a:endParaRPr>
                    </a:p>
                  </a:txBody>
                  <a:tcPr marL="0" marR="0" marT="0" marB="0" anchor="ctr"/>
                </a:tc>
                <a:tc>
                  <a:txBody>
                    <a:bodyPr/>
                    <a:lstStyle/>
                    <a:p>
                      <a:pPr algn="ctr" fontAlgn="b"/>
                      <a:r>
                        <a:rPr lang="it-IT" sz="1000" b="0" kern="1200" dirty="0">
                          <a:solidFill>
                            <a:srgbClr val="1F497D">
                              <a:lumMod val="50000"/>
                            </a:srgbClr>
                          </a:solidFill>
                        </a:rPr>
                        <a:t>5,29%</a:t>
                      </a:r>
                      <a:endParaRPr lang="it-IT" sz="1000" b="0" kern="1200" dirty="0">
                        <a:solidFill>
                          <a:srgbClr val="1F497D">
                            <a:lumMod val="50000"/>
                          </a:srgbClr>
                        </a:solidFill>
                        <a:latin typeface="Calibri"/>
                        <a:ea typeface="+mn-ea"/>
                        <a:cs typeface="+mn-cs"/>
                      </a:endParaRPr>
                    </a:p>
                  </a:txBody>
                  <a:tcPr marL="0" marR="0" marT="0" marB="0" anchor="ctr"/>
                </a:tc>
                <a:tc>
                  <a:txBody>
                    <a:bodyPr/>
                    <a:lstStyle/>
                    <a:p>
                      <a:pPr algn="ctr" fontAlgn="b"/>
                      <a:r>
                        <a:rPr lang="it-IT" sz="1000" b="0" kern="1200" dirty="0">
                          <a:solidFill>
                            <a:srgbClr val="1F497D">
                              <a:lumMod val="50000"/>
                            </a:srgbClr>
                          </a:solidFill>
                        </a:rPr>
                        <a:t>Controlli Elaborato</a:t>
                      </a:r>
                      <a:endParaRPr lang="it-IT" sz="1000" b="0" kern="1200" dirty="0">
                        <a:solidFill>
                          <a:srgbClr val="1F497D">
                            <a:lumMod val="50000"/>
                          </a:srgbClr>
                        </a:solidFill>
                        <a:latin typeface="Calibri"/>
                        <a:ea typeface="+mn-ea"/>
                        <a:cs typeface="+mn-cs"/>
                      </a:endParaRPr>
                    </a:p>
                  </a:txBody>
                  <a:tcPr marL="0" marR="0" marT="0" marB="0" anchor="ctr"/>
                </a:tc>
                <a:extLst>
                  <a:ext uri="{0D108BD9-81ED-4DB2-BD59-A6C34878D82A}">
                    <a16:rowId xmlns:a16="http://schemas.microsoft.com/office/drawing/2014/main" val="447463465"/>
                  </a:ext>
                </a:extLst>
              </a:tr>
              <a:tr h="183495">
                <a:tc>
                  <a:txBody>
                    <a:bodyPr/>
                    <a:lstStyle/>
                    <a:p>
                      <a:pPr algn="l" fontAlgn="b"/>
                      <a:r>
                        <a:rPr lang="it-IT" sz="1000" b="0" kern="1200" dirty="0">
                          <a:solidFill>
                            <a:srgbClr val="1F497D">
                              <a:lumMod val="50000"/>
                            </a:srgbClr>
                          </a:solidFill>
                        </a:rPr>
                        <a:t> Errata descrizione dei poligoni per il calcolo delle superfici - Errato calcolo grafico delle superfici</a:t>
                      </a:r>
                      <a:endParaRPr lang="it-IT" sz="1000" b="0" kern="1200" dirty="0">
                        <a:solidFill>
                          <a:srgbClr val="1F497D">
                            <a:lumMod val="50000"/>
                          </a:srgbClr>
                        </a:solidFill>
                        <a:latin typeface="Calibri"/>
                        <a:ea typeface="+mn-ea"/>
                        <a:cs typeface="+mn-cs"/>
                      </a:endParaRPr>
                    </a:p>
                  </a:txBody>
                  <a:tcPr marL="0" marR="0" marT="0" marB="0" anchor="ctr"/>
                </a:tc>
                <a:tc>
                  <a:txBody>
                    <a:bodyPr/>
                    <a:lstStyle/>
                    <a:p>
                      <a:pPr algn="ctr" fontAlgn="b"/>
                      <a:r>
                        <a:rPr lang="it-IT" sz="1000" b="0" kern="1200" dirty="0">
                          <a:solidFill>
                            <a:srgbClr val="1F497D">
                              <a:lumMod val="50000"/>
                            </a:srgbClr>
                          </a:solidFill>
                        </a:rPr>
                        <a:t>4,05%</a:t>
                      </a:r>
                      <a:endParaRPr lang="it-IT" sz="1000" b="0" kern="1200" dirty="0">
                        <a:solidFill>
                          <a:srgbClr val="1F497D">
                            <a:lumMod val="50000"/>
                          </a:srgbClr>
                        </a:solidFill>
                        <a:latin typeface="Calibri"/>
                        <a:ea typeface="+mn-ea"/>
                        <a:cs typeface="+mn-cs"/>
                      </a:endParaRPr>
                    </a:p>
                  </a:txBody>
                  <a:tcPr marL="0" marR="0" marT="0" marB="0" anchor="ctr"/>
                </a:tc>
                <a:tc>
                  <a:txBody>
                    <a:bodyPr/>
                    <a:lstStyle/>
                    <a:p>
                      <a:pPr algn="ctr" fontAlgn="b"/>
                      <a:r>
                        <a:rPr lang="it-IT" sz="1000" b="0" kern="1200" dirty="0">
                          <a:solidFill>
                            <a:srgbClr val="1F497D">
                              <a:lumMod val="50000"/>
                            </a:srgbClr>
                          </a:solidFill>
                        </a:rPr>
                        <a:t>Controlli Planimetrie</a:t>
                      </a:r>
                      <a:endParaRPr lang="it-IT" sz="1000" b="0" kern="1200" dirty="0">
                        <a:solidFill>
                          <a:srgbClr val="1F497D">
                            <a:lumMod val="50000"/>
                          </a:srgbClr>
                        </a:solidFill>
                        <a:latin typeface="Calibri"/>
                        <a:ea typeface="+mn-ea"/>
                        <a:cs typeface="+mn-cs"/>
                      </a:endParaRPr>
                    </a:p>
                  </a:txBody>
                  <a:tcPr marL="0" marR="0" marT="0" marB="0" anchor="ctr"/>
                </a:tc>
                <a:extLst>
                  <a:ext uri="{0D108BD9-81ED-4DB2-BD59-A6C34878D82A}">
                    <a16:rowId xmlns:a16="http://schemas.microsoft.com/office/drawing/2014/main" val="4284779134"/>
                  </a:ext>
                </a:extLst>
              </a:tr>
              <a:tr h="179189">
                <a:tc>
                  <a:txBody>
                    <a:bodyPr/>
                    <a:lstStyle/>
                    <a:p>
                      <a:pPr algn="l" fontAlgn="b"/>
                      <a:r>
                        <a:rPr lang="it-IT" sz="1000" b="0" kern="1200" dirty="0">
                          <a:solidFill>
                            <a:srgbClr val="1F497D">
                              <a:lumMod val="50000"/>
                            </a:srgbClr>
                          </a:solidFill>
                        </a:rPr>
                        <a:t> Errata indicazione dei piani</a:t>
                      </a:r>
                      <a:endParaRPr lang="it-IT" sz="1000" b="0" kern="1200" dirty="0">
                        <a:solidFill>
                          <a:srgbClr val="1F497D">
                            <a:lumMod val="50000"/>
                          </a:srgbClr>
                        </a:solidFill>
                        <a:latin typeface="Calibri"/>
                        <a:ea typeface="+mn-ea"/>
                        <a:cs typeface="+mn-cs"/>
                      </a:endParaRPr>
                    </a:p>
                  </a:txBody>
                  <a:tcPr marL="0" marR="0" marT="0" marB="0" anchor="ctr"/>
                </a:tc>
                <a:tc>
                  <a:txBody>
                    <a:bodyPr/>
                    <a:lstStyle/>
                    <a:p>
                      <a:pPr algn="ctr" fontAlgn="b"/>
                      <a:r>
                        <a:rPr lang="it-IT" sz="1000" b="0" kern="1200" dirty="0">
                          <a:solidFill>
                            <a:srgbClr val="1F497D">
                              <a:lumMod val="50000"/>
                            </a:srgbClr>
                          </a:solidFill>
                        </a:rPr>
                        <a:t>3,92%</a:t>
                      </a:r>
                      <a:endParaRPr lang="it-IT" sz="1000" b="0" kern="1200" dirty="0">
                        <a:solidFill>
                          <a:srgbClr val="1F497D">
                            <a:lumMod val="50000"/>
                          </a:srgbClr>
                        </a:solidFill>
                        <a:latin typeface="Calibri"/>
                        <a:ea typeface="+mn-ea"/>
                        <a:cs typeface="+mn-cs"/>
                      </a:endParaRPr>
                    </a:p>
                  </a:txBody>
                  <a:tcPr marL="0" marR="0" marT="0" marB="0" anchor="ctr"/>
                </a:tc>
                <a:tc>
                  <a:txBody>
                    <a:bodyPr/>
                    <a:lstStyle/>
                    <a:p>
                      <a:pPr algn="ctr" fontAlgn="b"/>
                      <a:r>
                        <a:rPr lang="it-IT" sz="1000" b="0" kern="1200" dirty="0">
                          <a:solidFill>
                            <a:srgbClr val="1F497D">
                              <a:lumMod val="50000"/>
                            </a:srgbClr>
                          </a:solidFill>
                        </a:rPr>
                        <a:t>Controlli Planimetrie</a:t>
                      </a:r>
                      <a:endParaRPr lang="it-IT" sz="1000" b="0" kern="1200" dirty="0">
                        <a:solidFill>
                          <a:srgbClr val="1F497D">
                            <a:lumMod val="50000"/>
                          </a:srgbClr>
                        </a:solidFill>
                        <a:latin typeface="Calibri"/>
                        <a:ea typeface="+mn-ea"/>
                        <a:cs typeface="+mn-cs"/>
                      </a:endParaRPr>
                    </a:p>
                  </a:txBody>
                  <a:tcPr marL="0" marR="0" marT="0" marB="0" anchor="ctr"/>
                </a:tc>
                <a:extLst>
                  <a:ext uri="{0D108BD9-81ED-4DB2-BD59-A6C34878D82A}">
                    <a16:rowId xmlns:a16="http://schemas.microsoft.com/office/drawing/2014/main" val="2262571203"/>
                  </a:ext>
                </a:extLst>
              </a:tr>
              <a:tr h="179189">
                <a:tc>
                  <a:txBody>
                    <a:bodyPr/>
                    <a:lstStyle/>
                    <a:p>
                      <a:pPr algn="l" fontAlgn="b"/>
                      <a:r>
                        <a:rPr lang="it-IT" sz="1000" b="0" kern="1200" dirty="0">
                          <a:solidFill>
                            <a:srgbClr val="1F497D">
                              <a:lumMod val="50000"/>
                            </a:srgbClr>
                          </a:solidFill>
                        </a:rPr>
                        <a:t> Errata rappresentazione dell’esposizione grafica dell’elaborato planimetrico</a:t>
                      </a:r>
                      <a:endParaRPr lang="it-IT" sz="1000" b="0" kern="1200" dirty="0">
                        <a:solidFill>
                          <a:srgbClr val="1F497D">
                            <a:lumMod val="50000"/>
                          </a:srgbClr>
                        </a:solidFill>
                        <a:latin typeface="Calibri"/>
                        <a:ea typeface="+mn-ea"/>
                        <a:cs typeface="+mn-cs"/>
                      </a:endParaRPr>
                    </a:p>
                  </a:txBody>
                  <a:tcPr marL="0" marR="0" marT="0" marB="0" anchor="ctr"/>
                </a:tc>
                <a:tc>
                  <a:txBody>
                    <a:bodyPr/>
                    <a:lstStyle/>
                    <a:p>
                      <a:pPr algn="ctr" fontAlgn="b"/>
                      <a:r>
                        <a:rPr lang="it-IT" sz="1000" b="0" kern="1200" dirty="0">
                          <a:solidFill>
                            <a:srgbClr val="1F497D">
                              <a:lumMod val="50000"/>
                            </a:srgbClr>
                          </a:solidFill>
                        </a:rPr>
                        <a:t>3,65%</a:t>
                      </a:r>
                      <a:endParaRPr lang="it-IT" sz="1000" b="0" kern="1200" dirty="0">
                        <a:solidFill>
                          <a:srgbClr val="1F497D">
                            <a:lumMod val="50000"/>
                          </a:srgbClr>
                        </a:solidFill>
                        <a:latin typeface="Calibri"/>
                        <a:ea typeface="+mn-ea"/>
                        <a:cs typeface="+mn-cs"/>
                      </a:endParaRPr>
                    </a:p>
                  </a:txBody>
                  <a:tcPr marL="0" marR="0" marT="0" marB="0" anchor="ctr"/>
                </a:tc>
                <a:tc>
                  <a:txBody>
                    <a:bodyPr/>
                    <a:lstStyle/>
                    <a:p>
                      <a:pPr algn="ctr" fontAlgn="b"/>
                      <a:r>
                        <a:rPr lang="it-IT" sz="1000" b="0" kern="1200" dirty="0">
                          <a:solidFill>
                            <a:srgbClr val="1F497D">
                              <a:lumMod val="50000"/>
                            </a:srgbClr>
                          </a:solidFill>
                        </a:rPr>
                        <a:t>Controlli Elaborato</a:t>
                      </a:r>
                      <a:endParaRPr lang="it-IT" sz="1000" b="0" kern="1200" dirty="0">
                        <a:solidFill>
                          <a:srgbClr val="1F497D">
                            <a:lumMod val="50000"/>
                          </a:srgbClr>
                        </a:solidFill>
                        <a:latin typeface="Calibri"/>
                        <a:ea typeface="+mn-ea"/>
                        <a:cs typeface="+mn-cs"/>
                      </a:endParaRPr>
                    </a:p>
                  </a:txBody>
                  <a:tcPr marL="0" marR="0" marT="0" marB="0" anchor="ctr"/>
                </a:tc>
                <a:extLst>
                  <a:ext uri="{0D108BD9-81ED-4DB2-BD59-A6C34878D82A}">
                    <a16:rowId xmlns:a16="http://schemas.microsoft.com/office/drawing/2014/main" val="1965960567"/>
                  </a:ext>
                </a:extLst>
              </a:tr>
              <a:tr h="179189">
                <a:tc>
                  <a:txBody>
                    <a:bodyPr/>
                    <a:lstStyle/>
                    <a:p>
                      <a:pPr algn="l" fontAlgn="b"/>
                      <a:r>
                        <a:rPr lang="it-IT" sz="1000" b="0" kern="1200" dirty="0">
                          <a:solidFill>
                            <a:srgbClr val="1F497D">
                              <a:lumMod val="50000"/>
                            </a:srgbClr>
                          </a:solidFill>
                        </a:rPr>
                        <a:t> Soggetto dichiarante non avente titolo</a:t>
                      </a:r>
                      <a:endParaRPr lang="it-IT" sz="1000" b="0" kern="1200" dirty="0">
                        <a:solidFill>
                          <a:srgbClr val="1F497D">
                            <a:lumMod val="50000"/>
                          </a:srgbClr>
                        </a:solidFill>
                        <a:latin typeface="Calibri"/>
                        <a:ea typeface="+mn-ea"/>
                        <a:cs typeface="+mn-cs"/>
                      </a:endParaRPr>
                    </a:p>
                  </a:txBody>
                  <a:tcPr marL="0" marR="0" marT="0" marB="0" anchor="ctr"/>
                </a:tc>
                <a:tc>
                  <a:txBody>
                    <a:bodyPr/>
                    <a:lstStyle/>
                    <a:p>
                      <a:pPr algn="ctr" fontAlgn="b"/>
                      <a:r>
                        <a:rPr lang="it-IT" sz="1000" b="0" kern="1200" dirty="0">
                          <a:solidFill>
                            <a:srgbClr val="1F497D">
                              <a:lumMod val="50000"/>
                            </a:srgbClr>
                          </a:solidFill>
                        </a:rPr>
                        <a:t>3,19%</a:t>
                      </a:r>
                      <a:endParaRPr lang="it-IT" sz="1000" b="0" kern="1200" dirty="0">
                        <a:solidFill>
                          <a:srgbClr val="1F497D">
                            <a:lumMod val="50000"/>
                          </a:srgbClr>
                        </a:solidFill>
                        <a:latin typeface="Calibri"/>
                        <a:ea typeface="+mn-ea"/>
                        <a:cs typeface="+mn-cs"/>
                      </a:endParaRPr>
                    </a:p>
                  </a:txBody>
                  <a:tcPr marL="0" marR="0" marT="0" marB="0" anchor="ctr"/>
                </a:tc>
                <a:tc>
                  <a:txBody>
                    <a:bodyPr/>
                    <a:lstStyle/>
                    <a:p>
                      <a:pPr algn="ctr" fontAlgn="b"/>
                      <a:r>
                        <a:rPr lang="it-IT" sz="1000" b="0" kern="1200" dirty="0">
                          <a:solidFill>
                            <a:srgbClr val="1F497D">
                              <a:lumMod val="50000"/>
                            </a:srgbClr>
                          </a:solidFill>
                        </a:rPr>
                        <a:t>Controlli Catastali</a:t>
                      </a:r>
                      <a:endParaRPr lang="it-IT" sz="1000" b="0" kern="1200" dirty="0">
                        <a:solidFill>
                          <a:srgbClr val="1F497D">
                            <a:lumMod val="50000"/>
                          </a:srgbClr>
                        </a:solidFill>
                        <a:latin typeface="Calibri"/>
                        <a:ea typeface="+mn-ea"/>
                        <a:cs typeface="+mn-cs"/>
                      </a:endParaRPr>
                    </a:p>
                  </a:txBody>
                  <a:tcPr marL="0" marR="0" marT="0" marB="0" anchor="ctr"/>
                </a:tc>
                <a:extLst>
                  <a:ext uri="{0D108BD9-81ED-4DB2-BD59-A6C34878D82A}">
                    <a16:rowId xmlns:a16="http://schemas.microsoft.com/office/drawing/2014/main" val="2617233963"/>
                  </a:ext>
                </a:extLst>
              </a:tr>
              <a:tr h="358380">
                <a:tc>
                  <a:txBody>
                    <a:bodyPr/>
                    <a:lstStyle/>
                    <a:p>
                      <a:pPr algn="l" fontAlgn="b"/>
                      <a:r>
                        <a:rPr lang="it-IT" sz="1000" b="0" kern="1200" dirty="0">
                          <a:solidFill>
                            <a:srgbClr val="1F497D">
                              <a:lumMod val="50000"/>
                            </a:srgbClr>
                          </a:solidFill>
                        </a:rPr>
                        <a:t> Sagoma totale delle unità costituite non corrispondente a quella presente in banca dati</a:t>
                      </a:r>
                    </a:p>
                    <a:p>
                      <a:pPr algn="l" fontAlgn="b"/>
                      <a:r>
                        <a:rPr lang="it-IT" sz="1000" b="0" kern="1200" dirty="0">
                          <a:solidFill>
                            <a:srgbClr val="1F497D">
                              <a:lumMod val="50000"/>
                            </a:srgbClr>
                          </a:solidFill>
                        </a:rPr>
                        <a:t> nei casi di variazione</a:t>
                      </a:r>
                      <a:endParaRPr lang="it-IT" sz="1000" b="0" kern="1200" dirty="0">
                        <a:solidFill>
                          <a:srgbClr val="1F497D">
                            <a:lumMod val="50000"/>
                          </a:srgbClr>
                        </a:solidFill>
                        <a:latin typeface="Calibri"/>
                        <a:ea typeface="+mn-ea"/>
                        <a:cs typeface="+mn-cs"/>
                      </a:endParaRPr>
                    </a:p>
                  </a:txBody>
                  <a:tcPr marL="0" marR="0" marT="0" marB="0" anchor="ctr"/>
                </a:tc>
                <a:tc>
                  <a:txBody>
                    <a:bodyPr/>
                    <a:lstStyle/>
                    <a:p>
                      <a:pPr algn="ctr" fontAlgn="b"/>
                      <a:r>
                        <a:rPr lang="it-IT" sz="1000" b="0" kern="1200" dirty="0">
                          <a:solidFill>
                            <a:srgbClr val="1F497D">
                              <a:lumMod val="50000"/>
                            </a:srgbClr>
                          </a:solidFill>
                        </a:rPr>
                        <a:t>2,79%</a:t>
                      </a:r>
                      <a:endParaRPr lang="it-IT" sz="1000" b="0" kern="1200" dirty="0">
                        <a:solidFill>
                          <a:srgbClr val="1F497D">
                            <a:lumMod val="50000"/>
                          </a:srgbClr>
                        </a:solidFill>
                        <a:latin typeface="Calibri"/>
                        <a:ea typeface="+mn-ea"/>
                        <a:cs typeface="+mn-cs"/>
                      </a:endParaRPr>
                    </a:p>
                  </a:txBody>
                  <a:tcPr marL="0" marR="0" marT="0" marB="0" anchor="ctr"/>
                </a:tc>
                <a:tc>
                  <a:txBody>
                    <a:bodyPr/>
                    <a:lstStyle/>
                    <a:p>
                      <a:pPr algn="ctr" fontAlgn="b"/>
                      <a:r>
                        <a:rPr lang="it-IT" sz="1000" b="0" kern="1200" dirty="0">
                          <a:solidFill>
                            <a:srgbClr val="1F497D">
                              <a:lumMod val="50000"/>
                            </a:srgbClr>
                          </a:solidFill>
                        </a:rPr>
                        <a:t>Controlli Planimetrie</a:t>
                      </a:r>
                      <a:endParaRPr lang="it-IT" sz="1000" b="0" kern="1200" dirty="0">
                        <a:solidFill>
                          <a:srgbClr val="1F497D">
                            <a:lumMod val="50000"/>
                          </a:srgbClr>
                        </a:solidFill>
                        <a:latin typeface="Calibri"/>
                        <a:ea typeface="+mn-ea"/>
                        <a:cs typeface="+mn-cs"/>
                      </a:endParaRPr>
                    </a:p>
                  </a:txBody>
                  <a:tcPr marL="0" marR="0" marT="0" marB="0" anchor="ctr"/>
                </a:tc>
                <a:extLst>
                  <a:ext uri="{0D108BD9-81ED-4DB2-BD59-A6C34878D82A}">
                    <a16:rowId xmlns:a16="http://schemas.microsoft.com/office/drawing/2014/main" val="4137815402"/>
                  </a:ext>
                </a:extLst>
              </a:tr>
              <a:tr h="179189">
                <a:tc>
                  <a:txBody>
                    <a:bodyPr/>
                    <a:lstStyle/>
                    <a:p>
                      <a:pPr algn="l" fontAlgn="b"/>
                      <a:r>
                        <a:rPr lang="it-IT" sz="1000" b="0" kern="1200" dirty="0">
                          <a:solidFill>
                            <a:srgbClr val="1F497D">
                              <a:lumMod val="50000"/>
                            </a:srgbClr>
                          </a:solidFill>
                        </a:rPr>
                        <a:t> Errata attribuzione degli identificativi e della zona censuaria e/o della sezione</a:t>
                      </a:r>
                      <a:endParaRPr lang="it-IT" sz="1000" b="0" kern="1200" dirty="0">
                        <a:solidFill>
                          <a:srgbClr val="1F497D">
                            <a:lumMod val="50000"/>
                          </a:srgbClr>
                        </a:solidFill>
                        <a:latin typeface="Calibri"/>
                        <a:ea typeface="+mn-ea"/>
                        <a:cs typeface="+mn-cs"/>
                      </a:endParaRPr>
                    </a:p>
                  </a:txBody>
                  <a:tcPr marL="0" marR="0" marT="0" marB="0" anchor="ctr"/>
                </a:tc>
                <a:tc>
                  <a:txBody>
                    <a:bodyPr/>
                    <a:lstStyle/>
                    <a:p>
                      <a:pPr algn="ctr" fontAlgn="b"/>
                      <a:r>
                        <a:rPr lang="it-IT" sz="1000" b="0" kern="1200" dirty="0">
                          <a:solidFill>
                            <a:srgbClr val="1F497D">
                              <a:lumMod val="50000"/>
                            </a:srgbClr>
                          </a:solidFill>
                        </a:rPr>
                        <a:t>2,62%</a:t>
                      </a:r>
                      <a:endParaRPr lang="it-IT" sz="1000" b="0" kern="1200" dirty="0">
                        <a:solidFill>
                          <a:srgbClr val="1F497D">
                            <a:lumMod val="50000"/>
                          </a:srgbClr>
                        </a:solidFill>
                        <a:latin typeface="Calibri"/>
                        <a:ea typeface="+mn-ea"/>
                        <a:cs typeface="+mn-cs"/>
                      </a:endParaRPr>
                    </a:p>
                  </a:txBody>
                  <a:tcPr marL="0" marR="0" marT="0" marB="0" anchor="ctr"/>
                </a:tc>
                <a:tc>
                  <a:txBody>
                    <a:bodyPr/>
                    <a:lstStyle/>
                    <a:p>
                      <a:pPr algn="ctr" fontAlgn="b"/>
                      <a:r>
                        <a:rPr lang="it-IT" sz="1000" b="0" kern="1200" dirty="0">
                          <a:solidFill>
                            <a:srgbClr val="1F497D">
                              <a:lumMod val="50000"/>
                            </a:srgbClr>
                          </a:solidFill>
                        </a:rPr>
                        <a:t>Controlli Catastali</a:t>
                      </a:r>
                      <a:endParaRPr lang="it-IT" sz="1000" b="0" kern="1200" dirty="0">
                        <a:solidFill>
                          <a:srgbClr val="1F497D">
                            <a:lumMod val="50000"/>
                          </a:srgbClr>
                        </a:solidFill>
                        <a:latin typeface="Calibri"/>
                        <a:ea typeface="+mn-ea"/>
                        <a:cs typeface="+mn-cs"/>
                      </a:endParaRPr>
                    </a:p>
                  </a:txBody>
                  <a:tcPr marL="0" marR="0" marT="0" marB="0" anchor="ctr"/>
                </a:tc>
                <a:extLst>
                  <a:ext uri="{0D108BD9-81ED-4DB2-BD59-A6C34878D82A}">
                    <a16:rowId xmlns:a16="http://schemas.microsoft.com/office/drawing/2014/main" val="348544484"/>
                  </a:ext>
                </a:extLst>
              </a:tr>
              <a:tr h="179189">
                <a:tc>
                  <a:txBody>
                    <a:bodyPr/>
                    <a:lstStyle/>
                    <a:p>
                      <a:pPr algn="l" fontAlgn="b"/>
                      <a:r>
                        <a:rPr lang="it-IT" sz="1000" b="0" kern="1200" dirty="0">
                          <a:solidFill>
                            <a:srgbClr val="1F497D">
                              <a:lumMod val="50000"/>
                            </a:srgbClr>
                          </a:solidFill>
                        </a:rPr>
                        <a:t> Mancata indicazione dell’altezza dei vani</a:t>
                      </a:r>
                      <a:endParaRPr lang="it-IT" sz="1000" b="0" kern="1200" dirty="0">
                        <a:solidFill>
                          <a:srgbClr val="1F497D">
                            <a:lumMod val="50000"/>
                          </a:srgbClr>
                        </a:solidFill>
                        <a:latin typeface="Calibri"/>
                        <a:ea typeface="+mn-ea"/>
                        <a:cs typeface="+mn-cs"/>
                      </a:endParaRPr>
                    </a:p>
                  </a:txBody>
                  <a:tcPr marL="0" marR="0" marT="0" marB="0" anchor="ctr"/>
                </a:tc>
                <a:tc>
                  <a:txBody>
                    <a:bodyPr/>
                    <a:lstStyle/>
                    <a:p>
                      <a:pPr algn="ctr" fontAlgn="b"/>
                      <a:r>
                        <a:rPr lang="it-IT" sz="1000" b="0" kern="1200" dirty="0">
                          <a:solidFill>
                            <a:srgbClr val="1F497D">
                              <a:lumMod val="50000"/>
                            </a:srgbClr>
                          </a:solidFill>
                        </a:rPr>
                        <a:t>2,16%</a:t>
                      </a:r>
                      <a:endParaRPr lang="it-IT" sz="1000" b="0" kern="1200" dirty="0">
                        <a:solidFill>
                          <a:srgbClr val="1F497D">
                            <a:lumMod val="50000"/>
                          </a:srgbClr>
                        </a:solidFill>
                        <a:latin typeface="Calibri"/>
                        <a:ea typeface="+mn-ea"/>
                        <a:cs typeface="+mn-cs"/>
                      </a:endParaRPr>
                    </a:p>
                  </a:txBody>
                  <a:tcPr marL="0" marR="0" marT="0" marB="0" anchor="ctr"/>
                </a:tc>
                <a:tc>
                  <a:txBody>
                    <a:bodyPr/>
                    <a:lstStyle/>
                    <a:p>
                      <a:pPr algn="ctr" fontAlgn="b"/>
                      <a:r>
                        <a:rPr lang="it-IT" sz="1000" b="0" kern="1200" dirty="0">
                          <a:solidFill>
                            <a:srgbClr val="1F497D">
                              <a:lumMod val="50000"/>
                            </a:srgbClr>
                          </a:solidFill>
                        </a:rPr>
                        <a:t>Controlli Planimetrie</a:t>
                      </a:r>
                      <a:endParaRPr lang="it-IT" sz="1000" b="0" kern="1200" dirty="0">
                        <a:solidFill>
                          <a:srgbClr val="1F497D">
                            <a:lumMod val="50000"/>
                          </a:srgbClr>
                        </a:solidFill>
                        <a:latin typeface="Calibri"/>
                        <a:ea typeface="+mn-ea"/>
                        <a:cs typeface="+mn-cs"/>
                      </a:endParaRPr>
                    </a:p>
                  </a:txBody>
                  <a:tcPr marL="0" marR="0" marT="0" marB="0" anchor="ctr"/>
                </a:tc>
                <a:extLst>
                  <a:ext uri="{0D108BD9-81ED-4DB2-BD59-A6C34878D82A}">
                    <a16:rowId xmlns:a16="http://schemas.microsoft.com/office/drawing/2014/main" val="1794600326"/>
                  </a:ext>
                </a:extLst>
              </a:tr>
              <a:tr h="179189">
                <a:tc>
                  <a:txBody>
                    <a:bodyPr/>
                    <a:lstStyle/>
                    <a:p>
                      <a:pPr algn="l" fontAlgn="b"/>
                      <a:r>
                        <a:rPr lang="it-IT" sz="1000" b="0" kern="1200" dirty="0">
                          <a:solidFill>
                            <a:srgbClr val="1F497D">
                              <a:lumMod val="50000"/>
                            </a:srgbClr>
                          </a:solidFill>
                        </a:rPr>
                        <a:t> Mancata indicazione della destinazione dei locali accessori</a:t>
                      </a:r>
                      <a:endParaRPr lang="it-IT" sz="1000" b="0" kern="1200" dirty="0">
                        <a:solidFill>
                          <a:srgbClr val="1F497D">
                            <a:lumMod val="50000"/>
                          </a:srgbClr>
                        </a:solidFill>
                        <a:latin typeface="Calibri"/>
                        <a:ea typeface="+mn-ea"/>
                        <a:cs typeface="+mn-cs"/>
                      </a:endParaRPr>
                    </a:p>
                  </a:txBody>
                  <a:tcPr marL="0" marR="0" marT="0" marB="0" anchor="ctr"/>
                </a:tc>
                <a:tc>
                  <a:txBody>
                    <a:bodyPr/>
                    <a:lstStyle/>
                    <a:p>
                      <a:pPr algn="ctr" fontAlgn="b"/>
                      <a:r>
                        <a:rPr lang="it-IT" sz="1000" b="0" kern="1200" dirty="0">
                          <a:solidFill>
                            <a:srgbClr val="1F497D">
                              <a:lumMod val="50000"/>
                            </a:srgbClr>
                          </a:solidFill>
                        </a:rPr>
                        <a:t>1,79%</a:t>
                      </a:r>
                      <a:endParaRPr lang="it-IT" sz="1000" b="0" kern="1200" dirty="0">
                        <a:solidFill>
                          <a:srgbClr val="1F497D">
                            <a:lumMod val="50000"/>
                          </a:srgbClr>
                        </a:solidFill>
                        <a:latin typeface="Calibri"/>
                        <a:ea typeface="+mn-ea"/>
                        <a:cs typeface="+mn-cs"/>
                      </a:endParaRPr>
                    </a:p>
                  </a:txBody>
                  <a:tcPr marL="0" marR="0" marT="0" marB="0" anchor="ctr"/>
                </a:tc>
                <a:tc>
                  <a:txBody>
                    <a:bodyPr/>
                    <a:lstStyle/>
                    <a:p>
                      <a:pPr algn="ctr" fontAlgn="b"/>
                      <a:r>
                        <a:rPr lang="it-IT" sz="1000" b="0" kern="1200" dirty="0">
                          <a:solidFill>
                            <a:srgbClr val="1F497D">
                              <a:lumMod val="50000"/>
                            </a:srgbClr>
                          </a:solidFill>
                        </a:rPr>
                        <a:t>Controlli Planimetrie</a:t>
                      </a:r>
                      <a:endParaRPr lang="it-IT" sz="1000" b="0" kern="1200" dirty="0">
                        <a:solidFill>
                          <a:srgbClr val="1F497D">
                            <a:lumMod val="50000"/>
                          </a:srgbClr>
                        </a:solidFill>
                        <a:latin typeface="Calibri"/>
                        <a:ea typeface="+mn-ea"/>
                        <a:cs typeface="+mn-cs"/>
                      </a:endParaRPr>
                    </a:p>
                  </a:txBody>
                  <a:tcPr marL="0" marR="0" marT="0" marB="0" anchor="ctr"/>
                </a:tc>
                <a:extLst>
                  <a:ext uri="{0D108BD9-81ED-4DB2-BD59-A6C34878D82A}">
                    <a16:rowId xmlns:a16="http://schemas.microsoft.com/office/drawing/2014/main" val="2874474579"/>
                  </a:ext>
                </a:extLst>
              </a:tr>
              <a:tr h="179189">
                <a:tc>
                  <a:txBody>
                    <a:bodyPr/>
                    <a:lstStyle/>
                    <a:p>
                      <a:pPr algn="l" fontAlgn="b"/>
                      <a:r>
                        <a:rPr lang="it-IT" sz="1000" b="0" kern="1200" dirty="0">
                          <a:solidFill>
                            <a:srgbClr val="1F497D">
                              <a:lumMod val="50000"/>
                            </a:srgbClr>
                          </a:solidFill>
                        </a:rPr>
                        <a:t> Errata compilazione dei subalterni</a:t>
                      </a:r>
                      <a:endParaRPr lang="it-IT" sz="1000" b="0" kern="1200" dirty="0">
                        <a:solidFill>
                          <a:srgbClr val="1F497D">
                            <a:lumMod val="50000"/>
                          </a:srgbClr>
                        </a:solidFill>
                        <a:latin typeface="Calibri"/>
                        <a:ea typeface="+mn-ea"/>
                        <a:cs typeface="+mn-cs"/>
                      </a:endParaRPr>
                    </a:p>
                  </a:txBody>
                  <a:tcPr marL="0" marR="0" marT="0" marB="0" anchor="ctr"/>
                </a:tc>
                <a:tc>
                  <a:txBody>
                    <a:bodyPr/>
                    <a:lstStyle/>
                    <a:p>
                      <a:pPr algn="ctr" fontAlgn="b"/>
                      <a:r>
                        <a:rPr lang="it-IT" sz="1000" b="0" kern="1200" dirty="0">
                          <a:solidFill>
                            <a:srgbClr val="1F497D">
                              <a:lumMod val="50000"/>
                            </a:srgbClr>
                          </a:solidFill>
                        </a:rPr>
                        <a:t>1,69%</a:t>
                      </a:r>
                      <a:endParaRPr lang="it-IT" sz="1000" b="0" kern="1200" dirty="0">
                        <a:solidFill>
                          <a:srgbClr val="1F497D">
                            <a:lumMod val="50000"/>
                          </a:srgbClr>
                        </a:solidFill>
                        <a:latin typeface="Calibri"/>
                        <a:ea typeface="+mn-ea"/>
                        <a:cs typeface="+mn-cs"/>
                      </a:endParaRPr>
                    </a:p>
                  </a:txBody>
                  <a:tcPr marL="0" marR="0" marT="0" marB="0" anchor="ctr"/>
                </a:tc>
                <a:tc>
                  <a:txBody>
                    <a:bodyPr/>
                    <a:lstStyle/>
                    <a:p>
                      <a:pPr algn="ctr" fontAlgn="b"/>
                      <a:r>
                        <a:rPr lang="it-IT" sz="1000" b="0" kern="1200" dirty="0">
                          <a:solidFill>
                            <a:srgbClr val="1F497D">
                              <a:lumMod val="50000"/>
                            </a:srgbClr>
                          </a:solidFill>
                        </a:rPr>
                        <a:t>Controlli Catastali</a:t>
                      </a:r>
                      <a:endParaRPr lang="it-IT" sz="1000" b="0" kern="1200" dirty="0">
                        <a:solidFill>
                          <a:srgbClr val="1F497D">
                            <a:lumMod val="50000"/>
                          </a:srgbClr>
                        </a:solidFill>
                        <a:latin typeface="Calibri"/>
                        <a:ea typeface="+mn-ea"/>
                        <a:cs typeface="+mn-cs"/>
                      </a:endParaRPr>
                    </a:p>
                  </a:txBody>
                  <a:tcPr marL="0" marR="0" marT="0" marB="0" anchor="ctr"/>
                </a:tc>
                <a:extLst>
                  <a:ext uri="{0D108BD9-81ED-4DB2-BD59-A6C34878D82A}">
                    <a16:rowId xmlns:a16="http://schemas.microsoft.com/office/drawing/2014/main" val="847949242"/>
                  </a:ext>
                </a:extLst>
              </a:tr>
              <a:tr h="179189">
                <a:tc>
                  <a:txBody>
                    <a:bodyPr/>
                    <a:lstStyle/>
                    <a:p>
                      <a:pPr algn="l" fontAlgn="b"/>
                      <a:r>
                        <a:rPr lang="it-IT" sz="1000" b="0" kern="1200" dirty="0">
                          <a:solidFill>
                            <a:srgbClr val="1F497D">
                              <a:lumMod val="50000"/>
                            </a:srgbClr>
                          </a:solidFill>
                        </a:rPr>
                        <a:t> Omessa descrizione del/i subalterno/i  (Elenco subalterni)</a:t>
                      </a:r>
                      <a:endParaRPr lang="it-IT" sz="1000" b="0" kern="1200" dirty="0">
                        <a:solidFill>
                          <a:srgbClr val="1F497D">
                            <a:lumMod val="50000"/>
                          </a:srgbClr>
                        </a:solidFill>
                        <a:latin typeface="Calibri"/>
                        <a:ea typeface="+mn-ea"/>
                        <a:cs typeface="+mn-cs"/>
                      </a:endParaRPr>
                    </a:p>
                  </a:txBody>
                  <a:tcPr marL="0" marR="0" marT="0" marB="0" anchor="b"/>
                </a:tc>
                <a:tc>
                  <a:txBody>
                    <a:bodyPr/>
                    <a:lstStyle/>
                    <a:p>
                      <a:pPr algn="ctr" fontAlgn="b"/>
                      <a:r>
                        <a:rPr lang="it-IT" sz="1000" b="0" kern="1200" dirty="0">
                          <a:solidFill>
                            <a:srgbClr val="1F497D">
                              <a:lumMod val="50000"/>
                            </a:srgbClr>
                          </a:solidFill>
                        </a:rPr>
                        <a:t>1,49%</a:t>
                      </a:r>
                      <a:endParaRPr lang="it-IT" sz="1000" b="0" kern="1200" dirty="0">
                        <a:solidFill>
                          <a:srgbClr val="1F497D">
                            <a:lumMod val="50000"/>
                          </a:srgbClr>
                        </a:solidFill>
                        <a:latin typeface="Calibri"/>
                        <a:ea typeface="+mn-ea"/>
                        <a:cs typeface="+mn-cs"/>
                      </a:endParaRPr>
                    </a:p>
                  </a:txBody>
                  <a:tcPr marL="0" marR="0" marT="0" marB="0" anchor="b"/>
                </a:tc>
                <a:tc>
                  <a:txBody>
                    <a:bodyPr/>
                    <a:lstStyle/>
                    <a:p>
                      <a:pPr algn="ctr" fontAlgn="b"/>
                      <a:r>
                        <a:rPr lang="it-IT" sz="1000" b="0" kern="1200" dirty="0">
                          <a:solidFill>
                            <a:srgbClr val="1F497D">
                              <a:lumMod val="50000"/>
                            </a:srgbClr>
                          </a:solidFill>
                        </a:rPr>
                        <a:t>Controlli Catastali</a:t>
                      </a:r>
                      <a:endParaRPr lang="it-IT" sz="1000" b="0" kern="1200" dirty="0">
                        <a:solidFill>
                          <a:srgbClr val="1F497D">
                            <a:lumMod val="50000"/>
                          </a:srgbClr>
                        </a:solidFill>
                        <a:latin typeface="Calibri"/>
                        <a:ea typeface="+mn-ea"/>
                        <a:cs typeface="+mn-cs"/>
                      </a:endParaRPr>
                    </a:p>
                  </a:txBody>
                  <a:tcPr marL="0" marR="0" marT="0" marB="0" anchor="b"/>
                </a:tc>
                <a:extLst>
                  <a:ext uri="{0D108BD9-81ED-4DB2-BD59-A6C34878D82A}">
                    <a16:rowId xmlns:a16="http://schemas.microsoft.com/office/drawing/2014/main" val="2024163744"/>
                  </a:ext>
                </a:extLst>
              </a:tr>
              <a:tr h="179189">
                <a:tc>
                  <a:txBody>
                    <a:bodyPr/>
                    <a:lstStyle/>
                    <a:p>
                      <a:pPr algn="l" fontAlgn="b"/>
                      <a:r>
                        <a:rPr lang="it-IT" sz="1000" b="0" kern="1200" dirty="0">
                          <a:solidFill>
                            <a:srgbClr val="1F497D">
                              <a:lumMod val="50000"/>
                            </a:srgbClr>
                          </a:solidFill>
                        </a:rPr>
                        <a:t> Indirizzo indicato non presente negli archivi e non adeguatamente motivato</a:t>
                      </a:r>
                      <a:endParaRPr lang="it-IT" sz="1000" b="0" kern="1200" dirty="0">
                        <a:solidFill>
                          <a:srgbClr val="1F497D">
                            <a:lumMod val="50000"/>
                          </a:srgbClr>
                        </a:solidFill>
                        <a:latin typeface="Calibri"/>
                        <a:ea typeface="+mn-ea"/>
                        <a:cs typeface="+mn-cs"/>
                      </a:endParaRPr>
                    </a:p>
                  </a:txBody>
                  <a:tcPr marL="0" marR="0" marT="0" marB="0" anchor="b"/>
                </a:tc>
                <a:tc>
                  <a:txBody>
                    <a:bodyPr/>
                    <a:lstStyle/>
                    <a:p>
                      <a:pPr algn="ctr" fontAlgn="b"/>
                      <a:r>
                        <a:rPr lang="it-IT" sz="1000" b="0" kern="1200" dirty="0">
                          <a:solidFill>
                            <a:srgbClr val="1F497D">
                              <a:lumMod val="50000"/>
                            </a:srgbClr>
                          </a:solidFill>
                        </a:rPr>
                        <a:t>1,44%</a:t>
                      </a:r>
                      <a:endParaRPr lang="it-IT" sz="1000" b="0" kern="1200" dirty="0">
                        <a:solidFill>
                          <a:srgbClr val="1F497D">
                            <a:lumMod val="50000"/>
                          </a:srgbClr>
                        </a:solidFill>
                        <a:latin typeface="Calibri"/>
                        <a:ea typeface="+mn-ea"/>
                        <a:cs typeface="+mn-cs"/>
                      </a:endParaRPr>
                    </a:p>
                  </a:txBody>
                  <a:tcPr marL="0" marR="0" marT="0" marB="0" anchor="b"/>
                </a:tc>
                <a:tc>
                  <a:txBody>
                    <a:bodyPr/>
                    <a:lstStyle/>
                    <a:p>
                      <a:pPr algn="ctr" fontAlgn="b"/>
                      <a:r>
                        <a:rPr lang="it-IT" sz="1000" b="0" kern="1200" dirty="0">
                          <a:solidFill>
                            <a:srgbClr val="1F497D">
                              <a:lumMod val="50000"/>
                            </a:srgbClr>
                          </a:solidFill>
                        </a:rPr>
                        <a:t>Controllo Indirizzi</a:t>
                      </a:r>
                      <a:endParaRPr lang="it-IT" sz="1000" b="0" kern="1200" dirty="0">
                        <a:solidFill>
                          <a:srgbClr val="1F497D">
                            <a:lumMod val="50000"/>
                          </a:srgbClr>
                        </a:solidFill>
                        <a:latin typeface="Calibri"/>
                        <a:ea typeface="+mn-ea"/>
                        <a:cs typeface="+mn-cs"/>
                      </a:endParaRPr>
                    </a:p>
                  </a:txBody>
                  <a:tcPr marL="0" marR="0" marT="0" marB="0" anchor="b"/>
                </a:tc>
                <a:extLst>
                  <a:ext uri="{0D108BD9-81ED-4DB2-BD59-A6C34878D82A}">
                    <a16:rowId xmlns:a16="http://schemas.microsoft.com/office/drawing/2014/main" val="477129529"/>
                  </a:ext>
                </a:extLst>
              </a:tr>
            </a:tbl>
          </a:graphicData>
        </a:graphic>
      </p:graphicFrame>
    </p:spTree>
    <p:extLst>
      <p:ext uri="{BB962C8B-B14F-4D97-AF65-F5344CB8AC3E}">
        <p14:creationId xmlns:p14="http://schemas.microsoft.com/office/powerpoint/2010/main" val="226606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A2E29DCD-5460-97A2-3BF0-C0B03CF4D700}"/>
              </a:ext>
            </a:extLst>
          </p:cNvPr>
          <p:cNvSpPr>
            <a:spLocks noGrp="1"/>
          </p:cNvSpPr>
          <p:nvPr>
            <p:ph type="ftr" sz="quarter" idx="11"/>
          </p:nvPr>
        </p:nvSpPr>
        <p:spPr/>
        <p:txBody>
          <a:bodyPr/>
          <a:lstStyle/>
          <a:p>
            <a:r>
              <a:rPr lang="it-IT"/>
              <a:t>Evoluzione dei servizi di consultazione ed aggiornamento del CT e del CF</a:t>
            </a:r>
            <a:endParaRPr lang="it-IT" dirty="0"/>
          </a:p>
        </p:txBody>
      </p:sp>
      <p:sp>
        <p:nvSpPr>
          <p:cNvPr id="3" name="Titolo 2">
            <a:extLst>
              <a:ext uri="{FF2B5EF4-FFF2-40B4-BE49-F238E27FC236}">
                <a16:creationId xmlns:a16="http://schemas.microsoft.com/office/drawing/2014/main" id="{60E7430F-6D2C-618A-09A8-82DA285B519A}"/>
              </a:ext>
            </a:extLst>
          </p:cNvPr>
          <p:cNvSpPr>
            <a:spLocks noGrp="1"/>
          </p:cNvSpPr>
          <p:nvPr>
            <p:ph type="title"/>
          </p:nvPr>
        </p:nvSpPr>
        <p:spPr/>
        <p:txBody>
          <a:bodyPr>
            <a:normAutofit/>
          </a:bodyPr>
          <a:lstStyle/>
          <a:p>
            <a:r>
              <a:rPr lang="it-IT" dirty="0"/>
              <a:t>Dichiarazioni in Catasto Fabbricati - Accettazione automatica</a:t>
            </a:r>
          </a:p>
        </p:txBody>
      </p:sp>
      <p:grpSp>
        <p:nvGrpSpPr>
          <p:cNvPr id="5" name="Gruppo 4">
            <a:extLst>
              <a:ext uri="{FF2B5EF4-FFF2-40B4-BE49-F238E27FC236}">
                <a16:creationId xmlns:a16="http://schemas.microsoft.com/office/drawing/2014/main" id="{61ECE476-1AF0-47C5-247B-0AFCA6FD3170}"/>
              </a:ext>
            </a:extLst>
          </p:cNvPr>
          <p:cNvGrpSpPr/>
          <p:nvPr/>
        </p:nvGrpSpPr>
        <p:grpSpPr>
          <a:xfrm>
            <a:off x="247692" y="1697105"/>
            <a:ext cx="828000" cy="563725"/>
            <a:chOff x="255532" y="3913311"/>
            <a:chExt cx="828000" cy="563725"/>
          </a:xfrm>
        </p:grpSpPr>
        <p:pic>
          <p:nvPicPr>
            <p:cNvPr id="6" name="Picture 6" descr="Automatico di carico - Scaricare icone gratuite">
              <a:extLst>
                <a:ext uri="{FF2B5EF4-FFF2-40B4-BE49-F238E27FC236}">
                  <a16:creationId xmlns:a16="http://schemas.microsoft.com/office/drawing/2014/main" id="{55AB4A0D-D75F-9460-FE51-6E960C3445C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149080"/>
              <a:ext cx="327956" cy="327956"/>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F0241218-42D0-0910-11D0-4DEC41915C32}"/>
                </a:ext>
              </a:extLst>
            </p:cNvPr>
            <p:cNvSpPr txBox="1"/>
            <p:nvPr/>
          </p:nvSpPr>
          <p:spPr>
            <a:xfrm>
              <a:off x="255532" y="3913311"/>
              <a:ext cx="828000" cy="307777"/>
            </a:xfrm>
            <a:prstGeom prst="rect">
              <a:avLst/>
            </a:prstGeom>
            <a:noFill/>
          </p:spPr>
          <p:txBody>
            <a:bodyPr wrap="none" lIns="0" tIns="0" rIns="0" bIns="0" rtlCol="0" anchor="ctr" anchorCtr="0">
              <a:noAutofit/>
            </a:bodyPr>
            <a:lstStyle/>
            <a:p>
              <a:pPr algn="ctr"/>
              <a:r>
                <a:rPr lang="it-IT" sz="2400" b="1" dirty="0" err="1">
                  <a:solidFill>
                    <a:srgbClr val="C00000"/>
                  </a:solidFill>
                </a:rPr>
                <a:t>DocFa</a:t>
              </a:r>
              <a:endParaRPr lang="it-IT" sz="2400" b="1" dirty="0">
                <a:solidFill>
                  <a:srgbClr val="C00000"/>
                </a:solidFill>
              </a:endParaRPr>
            </a:p>
          </p:txBody>
        </p:sp>
      </p:grpSp>
      <p:sp>
        <p:nvSpPr>
          <p:cNvPr id="8" name="CasellaDiTesto 7">
            <a:extLst>
              <a:ext uri="{FF2B5EF4-FFF2-40B4-BE49-F238E27FC236}">
                <a16:creationId xmlns:a16="http://schemas.microsoft.com/office/drawing/2014/main" id="{2B666569-33FE-0A5D-C983-27F0CF08A779}"/>
              </a:ext>
            </a:extLst>
          </p:cNvPr>
          <p:cNvSpPr txBox="1"/>
          <p:nvPr/>
        </p:nvSpPr>
        <p:spPr>
          <a:xfrm>
            <a:off x="1345471" y="1638325"/>
            <a:ext cx="7403242" cy="646331"/>
          </a:xfrm>
          <a:prstGeom prst="rect">
            <a:avLst/>
          </a:prstGeom>
          <a:noFill/>
        </p:spPr>
        <p:txBody>
          <a:bodyPr wrap="square" rtlCol="0">
            <a:spAutoFit/>
          </a:bodyPr>
          <a:lstStyle/>
          <a:p>
            <a:r>
              <a:rPr lang="it-IT" b="1" dirty="0">
                <a:effectLst>
                  <a:outerShdw blurRad="38100" dist="38100" dir="2700000" algn="tl">
                    <a:srgbClr val="000000">
                      <a:alpha val="43137"/>
                    </a:srgbClr>
                  </a:outerShdw>
                </a:effectLst>
                <a:latin typeface="Century Gothic" panose="020B0502020202020204" pitchFamily="34" charset="0"/>
              </a:rPr>
              <a:t>Analisi dei risultati del controllo generale dei </a:t>
            </a:r>
            <a:r>
              <a:rPr lang="it-IT" b="1" dirty="0" err="1">
                <a:effectLst>
                  <a:outerShdw blurRad="38100" dist="38100" dir="2700000" algn="tl">
                    <a:srgbClr val="000000">
                      <a:alpha val="43137"/>
                    </a:srgbClr>
                  </a:outerShdw>
                </a:effectLst>
                <a:latin typeface="Century Gothic" panose="020B0502020202020204" pitchFamily="34" charset="0"/>
              </a:rPr>
              <a:t>DoCFa</a:t>
            </a:r>
            <a:br>
              <a:rPr lang="it-IT" b="1" dirty="0">
                <a:effectLst>
                  <a:outerShdw blurRad="38100" dist="38100" dir="2700000" algn="tl">
                    <a:srgbClr val="000000">
                      <a:alpha val="43137"/>
                    </a:srgbClr>
                  </a:outerShdw>
                </a:effectLst>
                <a:latin typeface="Century Gothic" panose="020B0502020202020204" pitchFamily="34" charset="0"/>
              </a:rPr>
            </a:br>
            <a:r>
              <a:rPr lang="it-IT" b="1" dirty="0">
                <a:effectLst>
                  <a:outerShdw blurRad="38100" dist="38100" dir="2700000" algn="tl">
                    <a:srgbClr val="000000">
                      <a:alpha val="43137"/>
                    </a:srgbClr>
                  </a:outerShdw>
                </a:effectLst>
                <a:latin typeface="Century Gothic" panose="020B0502020202020204" pitchFamily="34" charset="0"/>
              </a:rPr>
              <a:t>in fase di accertamento</a:t>
            </a:r>
          </a:p>
        </p:txBody>
      </p:sp>
      <p:sp>
        <p:nvSpPr>
          <p:cNvPr id="4" name="CasellaDiTesto 3">
            <a:extLst>
              <a:ext uri="{FF2B5EF4-FFF2-40B4-BE49-F238E27FC236}">
                <a16:creationId xmlns:a16="http://schemas.microsoft.com/office/drawing/2014/main" id="{54EC31D8-016A-3A24-EBD1-CD1A6BE10F33}"/>
              </a:ext>
            </a:extLst>
          </p:cNvPr>
          <p:cNvSpPr txBox="1"/>
          <p:nvPr/>
        </p:nvSpPr>
        <p:spPr>
          <a:xfrm>
            <a:off x="1331914" y="2428909"/>
            <a:ext cx="7416800" cy="369332"/>
          </a:xfrm>
          <a:prstGeom prst="rect">
            <a:avLst/>
          </a:prstGeom>
          <a:noFill/>
        </p:spPr>
        <p:txBody>
          <a:bodyPr wrap="square">
            <a:spAutoFit/>
          </a:bodyPr>
          <a:lstStyle/>
          <a:p>
            <a:r>
              <a:rPr lang="it-IT" b="1" dirty="0">
                <a:solidFill>
                  <a:schemeClr val="tx2">
                    <a:lumMod val="75000"/>
                  </a:schemeClr>
                </a:solidFill>
              </a:rPr>
              <a:t>Errori maggiormente riscontrati </a:t>
            </a:r>
            <a:r>
              <a:rPr lang="it-IT" sz="1400" dirty="0"/>
              <a:t>(periodo: maggio 2023 ÷ gennaio 2024)</a:t>
            </a:r>
            <a:r>
              <a:rPr lang="it-IT" b="1" dirty="0">
                <a:solidFill>
                  <a:schemeClr val="tx2">
                    <a:lumMod val="75000"/>
                  </a:schemeClr>
                </a:solidFill>
              </a:rPr>
              <a:t> </a:t>
            </a:r>
          </a:p>
        </p:txBody>
      </p:sp>
      <p:sp>
        <p:nvSpPr>
          <p:cNvPr id="9" name="Segnaposto numero diapositiva 8">
            <a:extLst>
              <a:ext uri="{FF2B5EF4-FFF2-40B4-BE49-F238E27FC236}">
                <a16:creationId xmlns:a16="http://schemas.microsoft.com/office/drawing/2014/main" id="{C0381152-1EEB-C9D6-1371-832D2917CABC}"/>
              </a:ext>
            </a:extLst>
          </p:cNvPr>
          <p:cNvSpPr>
            <a:spLocks noGrp="1"/>
          </p:cNvSpPr>
          <p:nvPr>
            <p:ph type="sldNum" sz="quarter" idx="12"/>
          </p:nvPr>
        </p:nvSpPr>
        <p:spPr/>
        <p:txBody>
          <a:bodyPr/>
          <a:lstStyle/>
          <a:p>
            <a:fld id="{A8CBF5B2-028F-4E29-A8FB-D914875C6F2F}" type="slidenum">
              <a:rPr lang="it-IT" smtClean="0"/>
              <a:pPr/>
              <a:t>26</a:t>
            </a:fld>
            <a:endParaRPr lang="it-IT" dirty="0"/>
          </a:p>
        </p:txBody>
      </p:sp>
      <p:graphicFrame>
        <p:nvGraphicFramePr>
          <p:cNvPr id="11" name="Grafico 10">
            <a:extLst>
              <a:ext uri="{FF2B5EF4-FFF2-40B4-BE49-F238E27FC236}">
                <a16:creationId xmlns:a16="http://schemas.microsoft.com/office/drawing/2014/main" id="{14C80B59-F0EF-F2D7-7FB0-6A0BC09F5847}"/>
              </a:ext>
            </a:extLst>
          </p:cNvPr>
          <p:cNvGraphicFramePr/>
          <p:nvPr>
            <p:extLst>
              <p:ext uri="{D42A27DB-BD31-4B8C-83A1-F6EECF244321}">
                <p14:modId xmlns:p14="http://schemas.microsoft.com/office/powerpoint/2010/main" val="3283694519"/>
              </p:ext>
            </p:extLst>
          </p:nvPr>
        </p:nvGraphicFramePr>
        <p:xfrm>
          <a:off x="395288" y="2564121"/>
          <a:ext cx="8353426" cy="37446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200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BA1787E1-2191-5FF1-12DD-086EB67B822F}"/>
              </a:ext>
            </a:extLst>
          </p:cNvPr>
          <p:cNvSpPr>
            <a:spLocks noGrp="1"/>
          </p:cNvSpPr>
          <p:nvPr>
            <p:ph type="ftr" sz="quarter" idx="11"/>
          </p:nvPr>
        </p:nvSpPr>
        <p:spPr/>
        <p:txBody>
          <a:bodyPr/>
          <a:lstStyle/>
          <a:p>
            <a:r>
              <a:rPr lang="it-IT"/>
              <a:t>Evoluzione dei servizi di consultazione ed aggiornamento del CT e del CF</a:t>
            </a:r>
            <a:endParaRPr lang="it-IT" dirty="0"/>
          </a:p>
        </p:txBody>
      </p:sp>
      <p:sp>
        <p:nvSpPr>
          <p:cNvPr id="3" name="Titolo 2">
            <a:extLst>
              <a:ext uri="{FF2B5EF4-FFF2-40B4-BE49-F238E27FC236}">
                <a16:creationId xmlns:a16="http://schemas.microsoft.com/office/drawing/2014/main" id="{5ED193C1-FE81-BBC8-5910-A16B75C1BCF9}"/>
              </a:ext>
            </a:extLst>
          </p:cNvPr>
          <p:cNvSpPr>
            <a:spLocks noGrp="1"/>
          </p:cNvSpPr>
          <p:nvPr>
            <p:ph type="title"/>
          </p:nvPr>
        </p:nvSpPr>
        <p:spPr/>
        <p:txBody>
          <a:bodyPr/>
          <a:lstStyle/>
          <a:p>
            <a:r>
              <a:rPr lang="it-IT" sz="3200" dirty="0" err="1"/>
              <a:t>DoCFa</a:t>
            </a:r>
            <a:r>
              <a:rPr lang="it-IT" sz="3200" dirty="0"/>
              <a:t>-WEB</a:t>
            </a:r>
            <a:endParaRPr lang="it-IT" dirty="0"/>
          </a:p>
        </p:txBody>
      </p:sp>
      <p:pic>
        <p:nvPicPr>
          <p:cNvPr id="5" name="Picture 8" descr="Web Application Icons - Free SVG &amp; PNG Web Application Images - Noun Project">
            <a:extLst>
              <a:ext uri="{FF2B5EF4-FFF2-40B4-BE49-F238E27FC236}">
                <a16:creationId xmlns:a16="http://schemas.microsoft.com/office/drawing/2014/main" id="{C6C559E8-96E1-88F8-0C61-868781655F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156" y="1636420"/>
            <a:ext cx="828000" cy="82800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AFA9721D-43D8-CBDA-20B6-0BB23637EFF0}"/>
              </a:ext>
            </a:extLst>
          </p:cNvPr>
          <p:cNvSpPr txBox="1"/>
          <p:nvPr/>
        </p:nvSpPr>
        <p:spPr>
          <a:xfrm>
            <a:off x="1345471" y="1638325"/>
            <a:ext cx="7403242" cy="646331"/>
          </a:xfrm>
          <a:prstGeom prst="rect">
            <a:avLst/>
          </a:prstGeom>
          <a:noFill/>
        </p:spPr>
        <p:txBody>
          <a:bodyPr wrap="square" rtlCol="0">
            <a:spAutoFit/>
          </a:bodyPr>
          <a:lstStyle/>
          <a:p>
            <a:r>
              <a:rPr lang="it-IT" b="1" dirty="0">
                <a:latin typeface="Century Gothic" panose="020B0502020202020204" pitchFamily="34" charset="0"/>
              </a:rPr>
              <a:t>Compilazione e presentazione telematica di una </a:t>
            </a:r>
            <a:r>
              <a:rPr lang="it-IT" b="1" dirty="0">
                <a:solidFill>
                  <a:schemeClr val="accent6">
                    <a:lumMod val="75000"/>
                  </a:schemeClr>
                </a:solidFill>
                <a:latin typeface="Century Gothic" panose="020B0502020202020204" pitchFamily="34" charset="0"/>
              </a:rPr>
              <a:t>dichiarazione </a:t>
            </a:r>
            <a:r>
              <a:rPr lang="it-IT" b="1" dirty="0" err="1">
                <a:solidFill>
                  <a:schemeClr val="accent6">
                    <a:lumMod val="75000"/>
                  </a:schemeClr>
                </a:solidFill>
                <a:latin typeface="Century Gothic" panose="020B0502020202020204" pitchFamily="34" charset="0"/>
              </a:rPr>
              <a:t>DoCFa</a:t>
            </a:r>
            <a:r>
              <a:rPr lang="it-IT" b="1" dirty="0">
                <a:solidFill>
                  <a:schemeClr val="accent6">
                    <a:lumMod val="75000"/>
                  </a:schemeClr>
                </a:solidFill>
                <a:latin typeface="Century Gothic" panose="020B0502020202020204" pitchFamily="34" charset="0"/>
              </a:rPr>
              <a:t> di accatastamento o variazione</a:t>
            </a:r>
          </a:p>
        </p:txBody>
      </p:sp>
      <p:sp>
        <p:nvSpPr>
          <p:cNvPr id="4" name="Segnaposto numero diapositiva 3">
            <a:extLst>
              <a:ext uri="{FF2B5EF4-FFF2-40B4-BE49-F238E27FC236}">
                <a16:creationId xmlns:a16="http://schemas.microsoft.com/office/drawing/2014/main" id="{5BBAAE56-4641-705F-9050-C8D06D590E2F}"/>
              </a:ext>
            </a:extLst>
          </p:cNvPr>
          <p:cNvSpPr>
            <a:spLocks noGrp="1"/>
          </p:cNvSpPr>
          <p:nvPr>
            <p:ph type="sldNum" sz="quarter" idx="12"/>
          </p:nvPr>
        </p:nvSpPr>
        <p:spPr/>
        <p:txBody>
          <a:bodyPr/>
          <a:lstStyle/>
          <a:p>
            <a:fld id="{A8CBF5B2-028F-4E29-A8FB-D914875C6F2F}" type="slidenum">
              <a:rPr lang="it-IT" smtClean="0"/>
              <a:pPr/>
              <a:t>27</a:t>
            </a:fld>
            <a:endParaRPr lang="it-IT" dirty="0"/>
          </a:p>
        </p:txBody>
      </p:sp>
      <p:sp>
        <p:nvSpPr>
          <p:cNvPr id="10" name="CasellaDiTesto 9">
            <a:extLst>
              <a:ext uri="{FF2B5EF4-FFF2-40B4-BE49-F238E27FC236}">
                <a16:creationId xmlns:a16="http://schemas.microsoft.com/office/drawing/2014/main" id="{4A97BC6D-D968-EAD8-2889-98BDE63BB9AE}"/>
              </a:ext>
            </a:extLst>
          </p:cNvPr>
          <p:cNvSpPr txBox="1"/>
          <p:nvPr/>
        </p:nvSpPr>
        <p:spPr>
          <a:xfrm>
            <a:off x="403156" y="2428909"/>
            <a:ext cx="4520863" cy="3654205"/>
          </a:xfrm>
          <a:prstGeom prst="rect">
            <a:avLst/>
          </a:prstGeom>
          <a:noFill/>
        </p:spPr>
        <p:txBody>
          <a:bodyPr wrap="square">
            <a:spAutoFit/>
          </a:bodyPr>
          <a:lstStyle/>
          <a:p>
            <a:pPr>
              <a:lnSpc>
                <a:spcPts val="2800"/>
              </a:lnSpc>
            </a:pPr>
            <a:r>
              <a:rPr lang="it-IT" dirty="0"/>
              <a:t>È in corso di sviluppo il nuovo Servizio </a:t>
            </a:r>
            <a:r>
              <a:rPr lang="it-IT" dirty="0" err="1"/>
              <a:t>DoCFa</a:t>
            </a:r>
            <a:r>
              <a:rPr lang="it-IT" dirty="0"/>
              <a:t> in </a:t>
            </a:r>
            <a:r>
              <a:rPr lang="it-IT" b="1" dirty="0">
                <a:solidFill>
                  <a:schemeClr val="accent6">
                    <a:lumMod val="75000"/>
                  </a:schemeClr>
                </a:solidFill>
              </a:rPr>
              <a:t>ambiente web</a:t>
            </a:r>
            <a:r>
              <a:rPr lang="it-IT" dirty="0"/>
              <a:t>.</a:t>
            </a:r>
          </a:p>
          <a:p>
            <a:pPr>
              <a:lnSpc>
                <a:spcPts val="2800"/>
              </a:lnSpc>
            </a:pPr>
            <a:r>
              <a:rPr lang="it-IT" dirty="0"/>
              <a:t>Alcune caratteristiche:</a:t>
            </a:r>
          </a:p>
          <a:p>
            <a:pPr marL="342900" indent="-342900">
              <a:lnSpc>
                <a:spcPts val="2800"/>
              </a:lnSpc>
              <a:buFont typeface="Wingdings" panose="05000000000000000000" pitchFamily="2" charset="2"/>
              <a:buChar char="§"/>
            </a:pPr>
            <a:r>
              <a:rPr lang="it-IT" dirty="0"/>
              <a:t>collegamento alla banca dati catastale</a:t>
            </a:r>
          </a:p>
          <a:p>
            <a:pPr marL="342900" indent="-342900">
              <a:lnSpc>
                <a:spcPts val="2800"/>
              </a:lnSpc>
              <a:buFont typeface="Wingdings" panose="05000000000000000000" pitchFamily="2" charset="2"/>
              <a:buChar char="§"/>
            </a:pPr>
            <a:r>
              <a:rPr lang="it-IT" dirty="0"/>
              <a:t>compilazione guidata</a:t>
            </a:r>
          </a:p>
          <a:p>
            <a:pPr marL="342900" indent="-342900">
              <a:lnSpc>
                <a:spcPts val="2800"/>
              </a:lnSpc>
              <a:buFont typeface="Wingdings" panose="05000000000000000000" pitchFamily="2" charset="2"/>
              <a:buChar char="§"/>
            </a:pPr>
            <a:r>
              <a:rPr lang="it-IT" dirty="0"/>
              <a:t>controlli integrati di correttezza e completezza dell’atto in corso di compilazione</a:t>
            </a:r>
          </a:p>
          <a:p>
            <a:pPr marL="342900" indent="-342900">
              <a:lnSpc>
                <a:spcPts val="2800"/>
              </a:lnSpc>
              <a:buFont typeface="Wingdings" panose="05000000000000000000" pitchFamily="2" charset="2"/>
              <a:buChar char="§"/>
            </a:pPr>
            <a:r>
              <a:rPr lang="it-IT" sz="1800" dirty="0">
                <a:effectLst/>
                <a:latin typeface="Calibri" panose="020F0502020204030204" pitchFamily="34" charset="0"/>
                <a:ea typeface="Calibri" panose="020F0502020204030204" pitchFamily="34" charset="0"/>
              </a:rPr>
              <a:t>nuove procedure di classamento automatico</a:t>
            </a:r>
            <a:endParaRPr lang="it-IT" dirty="0"/>
          </a:p>
        </p:txBody>
      </p:sp>
      <p:pic>
        <p:nvPicPr>
          <p:cNvPr id="11" name="Immagine 10" descr="Immagine che contiene testo, elettronica, schermata, software&#10;&#10;Descrizione generata automaticamente">
            <a:extLst>
              <a:ext uri="{FF2B5EF4-FFF2-40B4-BE49-F238E27FC236}">
                <a16:creationId xmlns:a16="http://schemas.microsoft.com/office/drawing/2014/main" id="{36C8C033-3C28-4145-B7E7-49AA9C905A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7294" y="2436930"/>
            <a:ext cx="3945185" cy="30019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6282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A2E29DCD-5460-97A2-3BF0-C0B03CF4D700}"/>
              </a:ext>
            </a:extLst>
          </p:cNvPr>
          <p:cNvSpPr>
            <a:spLocks noGrp="1"/>
          </p:cNvSpPr>
          <p:nvPr>
            <p:ph type="ftr" sz="quarter" idx="11"/>
          </p:nvPr>
        </p:nvSpPr>
        <p:spPr/>
        <p:txBody>
          <a:bodyPr/>
          <a:lstStyle/>
          <a:p>
            <a:r>
              <a:rPr lang="it-IT"/>
              <a:t>Evoluzione dei servizi di consultazione ed aggiornamento del CT e del CF</a:t>
            </a:r>
            <a:endParaRPr lang="it-IT" dirty="0"/>
          </a:p>
        </p:txBody>
      </p:sp>
      <p:sp>
        <p:nvSpPr>
          <p:cNvPr id="3" name="Titolo 2">
            <a:extLst>
              <a:ext uri="{FF2B5EF4-FFF2-40B4-BE49-F238E27FC236}">
                <a16:creationId xmlns:a16="http://schemas.microsoft.com/office/drawing/2014/main" id="{60E7430F-6D2C-618A-09A8-82DA285B519A}"/>
              </a:ext>
            </a:extLst>
          </p:cNvPr>
          <p:cNvSpPr>
            <a:spLocks noGrp="1"/>
          </p:cNvSpPr>
          <p:nvPr>
            <p:ph type="title"/>
          </p:nvPr>
        </p:nvSpPr>
        <p:spPr/>
        <p:txBody>
          <a:bodyPr>
            <a:normAutofit/>
          </a:bodyPr>
          <a:lstStyle/>
          <a:p>
            <a:r>
              <a:rPr lang="it-IT" dirty="0"/>
              <a:t>Legge di Bilancio 2024 - 30 dicembre 2023, n. 213 – art. 1</a:t>
            </a:r>
          </a:p>
        </p:txBody>
      </p:sp>
      <p:sp>
        <p:nvSpPr>
          <p:cNvPr id="4" name="CasellaDiTesto 3">
            <a:extLst>
              <a:ext uri="{FF2B5EF4-FFF2-40B4-BE49-F238E27FC236}">
                <a16:creationId xmlns:a16="http://schemas.microsoft.com/office/drawing/2014/main" id="{54EC31D8-016A-3A24-EBD1-CD1A6BE10F33}"/>
              </a:ext>
            </a:extLst>
          </p:cNvPr>
          <p:cNvSpPr txBox="1"/>
          <p:nvPr/>
        </p:nvSpPr>
        <p:spPr>
          <a:xfrm>
            <a:off x="1331914" y="1636821"/>
            <a:ext cx="7416800" cy="1477328"/>
          </a:xfrm>
          <a:prstGeom prst="rect">
            <a:avLst/>
          </a:prstGeom>
          <a:noFill/>
        </p:spPr>
        <p:txBody>
          <a:bodyPr wrap="square">
            <a:spAutoFit/>
          </a:bodyPr>
          <a:lstStyle/>
          <a:p>
            <a:pPr algn="just"/>
            <a:r>
              <a:rPr lang="it-IT" dirty="0"/>
              <a:t>Non ha introdotto nuovi adempimenti a carico dei contribuenti, giacché ha solo disposto che l’Agenzia verifichi, sulla base di specifiche </a:t>
            </a:r>
            <a:r>
              <a:rPr lang="it-IT" b="1" dirty="0">
                <a:solidFill>
                  <a:schemeClr val="accent6">
                    <a:lumMod val="75000"/>
                  </a:schemeClr>
                </a:solidFill>
              </a:rPr>
              <a:t>liste selettive</a:t>
            </a:r>
            <a:r>
              <a:rPr lang="it-IT" dirty="0"/>
              <a:t>, se la dichiarazione fosse necessaria o meno.</a:t>
            </a:r>
          </a:p>
          <a:p>
            <a:pPr algn="just"/>
            <a:r>
              <a:rPr lang="it-IT" dirty="0"/>
              <a:t>La </a:t>
            </a:r>
            <a:r>
              <a:rPr lang="it-IT" b="1" dirty="0">
                <a:solidFill>
                  <a:schemeClr val="accent6">
                    <a:lumMod val="75000"/>
                  </a:schemeClr>
                </a:solidFill>
              </a:rPr>
              <a:t>necessità della dichiarazione</a:t>
            </a:r>
            <a:r>
              <a:rPr lang="it-IT" dirty="0"/>
              <a:t> è prevista dalle norme regolamentari del Catasto.</a:t>
            </a:r>
          </a:p>
        </p:txBody>
      </p:sp>
      <p:sp>
        <p:nvSpPr>
          <p:cNvPr id="9" name="Segnaposto numero diapositiva 8">
            <a:extLst>
              <a:ext uri="{FF2B5EF4-FFF2-40B4-BE49-F238E27FC236}">
                <a16:creationId xmlns:a16="http://schemas.microsoft.com/office/drawing/2014/main" id="{C0381152-1EEB-C9D6-1371-832D2917CABC}"/>
              </a:ext>
            </a:extLst>
          </p:cNvPr>
          <p:cNvSpPr>
            <a:spLocks noGrp="1"/>
          </p:cNvSpPr>
          <p:nvPr>
            <p:ph type="sldNum" sz="quarter" idx="12"/>
          </p:nvPr>
        </p:nvSpPr>
        <p:spPr/>
        <p:txBody>
          <a:bodyPr/>
          <a:lstStyle/>
          <a:p>
            <a:fld id="{A8CBF5B2-028F-4E29-A8FB-D914875C6F2F}" type="slidenum">
              <a:rPr lang="it-IT" smtClean="0"/>
              <a:pPr/>
              <a:t>28</a:t>
            </a:fld>
            <a:endParaRPr lang="it-IT" dirty="0"/>
          </a:p>
        </p:txBody>
      </p:sp>
      <p:pic>
        <p:nvPicPr>
          <p:cNvPr id="10" name="Immagine 9">
            <a:extLst>
              <a:ext uri="{FF2B5EF4-FFF2-40B4-BE49-F238E27FC236}">
                <a16:creationId xmlns:a16="http://schemas.microsoft.com/office/drawing/2014/main" id="{BEB1B863-12CE-E294-54EB-DF55A1AD36BC}"/>
              </a:ext>
            </a:extLst>
          </p:cNvPr>
          <p:cNvPicPr>
            <a:picLocks noChangeAspect="1"/>
          </p:cNvPicPr>
          <p:nvPr/>
        </p:nvPicPr>
        <p:blipFill>
          <a:blip r:embed="rId2"/>
          <a:stretch>
            <a:fillRect/>
          </a:stretch>
        </p:blipFill>
        <p:spPr>
          <a:xfrm>
            <a:off x="287616" y="1636821"/>
            <a:ext cx="828000" cy="554400"/>
          </a:xfrm>
          <a:prstGeom prst="rect">
            <a:avLst/>
          </a:prstGeom>
          <a:ln>
            <a:noFill/>
          </a:ln>
          <a:effectLst>
            <a:outerShdw blurRad="292100" dist="139700" dir="2700000" algn="tl" rotWithShape="0">
              <a:srgbClr val="333333">
                <a:alpha val="65000"/>
              </a:srgbClr>
            </a:outerShdw>
          </a:effectLst>
        </p:spPr>
      </p:pic>
      <p:sp>
        <p:nvSpPr>
          <p:cNvPr id="11" name="CasellaDiTesto 10">
            <a:extLst>
              <a:ext uri="{FF2B5EF4-FFF2-40B4-BE49-F238E27FC236}">
                <a16:creationId xmlns:a16="http://schemas.microsoft.com/office/drawing/2014/main" id="{F1C91D05-B93B-A004-1DBA-D2E6AB8F2C66}"/>
              </a:ext>
            </a:extLst>
          </p:cNvPr>
          <p:cNvSpPr txBox="1"/>
          <p:nvPr/>
        </p:nvSpPr>
        <p:spPr>
          <a:xfrm>
            <a:off x="1331913" y="3434224"/>
            <a:ext cx="4680247" cy="2862322"/>
          </a:xfrm>
          <a:prstGeom prst="rect">
            <a:avLst/>
          </a:prstGeom>
          <a:noFill/>
        </p:spPr>
        <p:txBody>
          <a:bodyPr wrap="square">
            <a:spAutoFit/>
          </a:bodyPr>
          <a:lstStyle/>
          <a:p>
            <a:pPr algn="just"/>
            <a:r>
              <a:rPr lang="it-IT" sz="1200" i="1" dirty="0">
                <a:effectLst/>
                <a:latin typeface="AsterStcc-Tondo"/>
                <a:ea typeface="Calibri" panose="020F0502020204030204" pitchFamily="34" charset="0"/>
              </a:rPr>
              <a:t>86. L’Agenzia delle entrate, con riferimento alle </a:t>
            </a:r>
            <a:r>
              <a:rPr lang="it-IT" sz="1200" b="1" i="1" dirty="0">
                <a:solidFill>
                  <a:schemeClr val="accent6">
                    <a:lumMod val="75000"/>
                  </a:schemeClr>
                </a:solidFill>
                <a:effectLst/>
                <a:latin typeface="AsterStcc-Tondo"/>
                <a:ea typeface="Calibri" panose="020F0502020204030204" pitchFamily="34" charset="0"/>
              </a:rPr>
              <a:t>unità immobiliari oggetto degli interventi </a:t>
            </a:r>
            <a:r>
              <a:rPr lang="it-IT" sz="1200" i="1" dirty="0">
                <a:effectLst/>
                <a:latin typeface="AsterStcc-Tondo"/>
                <a:ea typeface="Calibri" panose="020F0502020204030204" pitchFamily="34" charset="0"/>
              </a:rPr>
              <a:t>di cui all’articolo 119 del decreto legge 19 maggio 2020, n. 34, convertito, con modificazioni, dalla legge 17 luglio 2020, n. 77, </a:t>
            </a:r>
            <a:r>
              <a:rPr lang="it-IT" sz="1200" b="1" i="1" dirty="0">
                <a:solidFill>
                  <a:schemeClr val="accent6">
                    <a:lumMod val="75000"/>
                  </a:schemeClr>
                </a:solidFill>
                <a:effectLst/>
                <a:latin typeface="AsterStcc-Tondo"/>
                <a:ea typeface="Calibri" panose="020F0502020204030204" pitchFamily="34" charset="0"/>
              </a:rPr>
              <a:t>verifica</a:t>
            </a:r>
            <a:r>
              <a:rPr lang="it-IT" sz="1200" i="1" dirty="0">
                <a:effectLst/>
                <a:latin typeface="AsterStcc-Tondo"/>
                <a:ea typeface="Calibri" panose="020F0502020204030204" pitchFamily="34" charset="0"/>
              </a:rPr>
              <a:t>, sulla base di </a:t>
            </a:r>
            <a:r>
              <a:rPr lang="it-IT" sz="1200" b="1" i="1" dirty="0">
                <a:solidFill>
                  <a:schemeClr val="accent6">
                    <a:lumMod val="75000"/>
                  </a:schemeClr>
                </a:solidFill>
                <a:effectLst/>
                <a:latin typeface="AsterStcc-Tondo"/>
                <a:ea typeface="Calibri" panose="020F0502020204030204" pitchFamily="34" charset="0"/>
              </a:rPr>
              <a:t>specifiche liste selettive</a:t>
            </a:r>
            <a:r>
              <a:rPr lang="it-IT" sz="1200" i="1" dirty="0">
                <a:effectLst/>
                <a:latin typeface="AsterStcc-Tondo"/>
                <a:ea typeface="Calibri" panose="020F0502020204030204" pitchFamily="34" charset="0"/>
              </a:rPr>
              <a:t> elaborate con l’utilizzo delle moderne tecnologie di interoperabilità e analisi delle banche dati, </a:t>
            </a:r>
            <a:r>
              <a:rPr lang="it-IT" sz="1200" b="1" i="1" dirty="0">
                <a:solidFill>
                  <a:schemeClr val="accent6">
                    <a:lumMod val="75000"/>
                  </a:schemeClr>
                </a:solidFill>
                <a:effectLst/>
                <a:latin typeface="AsterStcc-Tondo"/>
                <a:ea typeface="Calibri" panose="020F0502020204030204" pitchFamily="34" charset="0"/>
              </a:rPr>
              <a:t>se sia stata presentata, ove prevista, la dichiarazione</a:t>
            </a:r>
            <a:r>
              <a:rPr lang="it-IT" sz="1200" i="1" dirty="0">
                <a:effectLst/>
                <a:latin typeface="AsterStcc-Tondo"/>
                <a:ea typeface="Calibri" panose="020F0502020204030204" pitchFamily="34" charset="0"/>
              </a:rPr>
              <a:t> di cui all’articolo 1, commi 1 e 2, del regolamento di cui al decreto del Ministro delle finanze 19 aprile 1994, n. 701, anche ai fini degli eventuali effetti sulla rendita dell’immobile presente in atti nel catasto dei fabbricati.</a:t>
            </a:r>
            <a:endParaRPr lang="it-IT" sz="1200" dirty="0">
              <a:effectLst/>
              <a:latin typeface="Calibri" panose="020F0502020204030204" pitchFamily="34" charset="0"/>
              <a:ea typeface="Calibri" panose="020F0502020204030204" pitchFamily="34" charset="0"/>
            </a:endParaRPr>
          </a:p>
          <a:p>
            <a:pPr algn="just"/>
            <a:r>
              <a:rPr lang="it-IT" sz="1200" i="1" dirty="0">
                <a:effectLst/>
                <a:latin typeface="AsterStcc-Tondo"/>
                <a:ea typeface="Calibri" panose="020F0502020204030204" pitchFamily="34" charset="0"/>
              </a:rPr>
              <a:t> </a:t>
            </a:r>
            <a:endParaRPr lang="it-IT" sz="1200" dirty="0">
              <a:effectLst/>
              <a:latin typeface="Calibri" panose="020F0502020204030204" pitchFamily="34" charset="0"/>
              <a:ea typeface="Calibri" panose="020F0502020204030204" pitchFamily="34" charset="0"/>
            </a:endParaRPr>
          </a:p>
          <a:p>
            <a:pPr algn="just"/>
            <a:r>
              <a:rPr lang="it-IT" sz="1200" i="1" dirty="0">
                <a:effectLst/>
                <a:latin typeface="AsterStcc-Tondo"/>
                <a:ea typeface="Calibri" panose="020F0502020204030204" pitchFamily="34" charset="0"/>
              </a:rPr>
              <a:t>87. Nei casi oggetto di verifica di cui al comma 86 per i quali </a:t>
            </a:r>
            <a:r>
              <a:rPr lang="it-IT" sz="1200" b="1" i="1" dirty="0">
                <a:solidFill>
                  <a:schemeClr val="accent6">
                    <a:lumMod val="75000"/>
                  </a:schemeClr>
                </a:solidFill>
                <a:effectLst/>
                <a:latin typeface="AsterStcc-Tondo"/>
                <a:ea typeface="Calibri" panose="020F0502020204030204" pitchFamily="34" charset="0"/>
              </a:rPr>
              <a:t>non risulti presentata la dichiarazione</a:t>
            </a:r>
            <a:r>
              <a:rPr lang="it-IT" sz="1200" i="1" dirty="0">
                <a:effectLst/>
                <a:latin typeface="AsterStcc-Tondo"/>
                <a:ea typeface="Calibri" panose="020F0502020204030204" pitchFamily="34" charset="0"/>
              </a:rPr>
              <a:t>, l’Agenzia delle entrate può inviare al contribuente </a:t>
            </a:r>
            <a:r>
              <a:rPr lang="it-IT" sz="1200" b="1" i="1" dirty="0">
                <a:solidFill>
                  <a:schemeClr val="accent6">
                    <a:lumMod val="75000"/>
                  </a:schemeClr>
                </a:solidFill>
                <a:effectLst/>
                <a:latin typeface="AsterStcc-Tondo"/>
                <a:ea typeface="Calibri" panose="020F0502020204030204" pitchFamily="34" charset="0"/>
              </a:rPr>
              <a:t>apposita comunicazione </a:t>
            </a:r>
            <a:r>
              <a:rPr lang="it-IT" sz="1200" i="1" dirty="0">
                <a:effectLst/>
                <a:latin typeface="AsterStcc-Tondo"/>
                <a:ea typeface="Calibri" panose="020F0502020204030204" pitchFamily="34" charset="0"/>
              </a:rPr>
              <a:t>ai sensi dell’articolo 1, commi da 634 a 636, della legge 23 dicembre 2014, n. 190</a:t>
            </a:r>
            <a:r>
              <a:rPr lang="it-IT" sz="1200" dirty="0">
                <a:effectLst/>
                <a:latin typeface="AsterStcc-Tondo"/>
                <a:ea typeface="Calibri" panose="020F0502020204030204" pitchFamily="34" charset="0"/>
              </a:rPr>
              <a:t>.</a:t>
            </a:r>
            <a:endParaRPr lang="it-IT" sz="1200" dirty="0">
              <a:effectLst/>
              <a:latin typeface="Calibri" panose="020F0502020204030204" pitchFamily="34" charset="0"/>
              <a:ea typeface="Calibri" panose="020F0502020204030204" pitchFamily="34" charset="0"/>
            </a:endParaRPr>
          </a:p>
        </p:txBody>
      </p:sp>
      <p:pic>
        <p:nvPicPr>
          <p:cNvPr id="12" name="Picture 2" descr="SUPERBONUS 110%: CAPPOTTO TERMICO DELLE PARETI ESTERNE - Europadova">
            <a:extLst>
              <a:ext uri="{FF2B5EF4-FFF2-40B4-BE49-F238E27FC236}">
                <a16:creationId xmlns:a16="http://schemas.microsoft.com/office/drawing/2014/main" id="{C1931A13-AFC6-A8A1-F5CA-DABD9FBB31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3465" y="3071571"/>
            <a:ext cx="2585249" cy="16823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36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a:extLst>
              <a:ext uri="{FF2B5EF4-FFF2-40B4-BE49-F238E27FC236}">
                <a16:creationId xmlns:a16="http://schemas.microsoft.com/office/drawing/2014/main" id="{869E1C19-705C-D5F7-490E-F901B6A776FC}"/>
              </a:ext>
            </a:extLst>
          </p:cNvPr>
          <p:cNvPicPr>
            <a:picLocks noChangeAspect="1"/>
          </p:cNvPicPr>
          <p:nvPr/>
        </p:nvPicPr>
        <p:blipFill>
          <a:blip r:embed="rId2"/>
          <a:stretch>
            <a:fillRect/>
          </a:stretch>
        </p:blipFill>
        <p:spPr>
          <a:xfrm>
            <a:off x="1340562" y="2560150"/>
            <a:ext cx="3839405" cy="2641670"/>
          </a:xfrm>
          <a:prstGeom prst="rect">
            <a:avLst/>
          </a:prstGeom>
          <a:ln>
            <a:noFill/>
          </a:ln>
          <a:effectLst>
            <a:outerShdw blurRad="292100" dist="139700" dir="2700000" algn="tl" rotWithShape="0">
              <a:srgbClr val="333333">
                <a:alpha val="65000"/>
              </a:srgbClr>
            </a:outerShdw>
          </a:effectLst>
        </p:spPr>
      </p:pic>
      <p:sp>
        <p:nvSpPr>
          <p:cNvPr id="2" name="Segnaposto piè di pagina 1">
            <a:extLst>
              <a:ext uri="{FF2B5EF4-FFF2-40B4-BE49-F238E27FC236}">
                <a16:creationId xmlns:a16="http://schemas.microsoft.com/office/drawing/2014/main" id="{A2E29DCD-5460-97A2-3BF0-C0B03CF4D700}"/>
              </a:ext>
            </a:extLst>
          </p:cNvPr>
          <p:cNvSpPr>
            <a:spLocks noGrp="1"/>
          </p:cNvSpPr>
          <p:nvPr>
            <p:ph type="ftr" sz="quarter" idx="11"/>
          </p:nvPr>
        </p:nvSpPr>
        <p:spPr/>
        <p:txBody>
          <a:bodyPr/>
          <a:lstStyle/>
          <a:p>
            <a:r>
              <a:rPr lang="it-IT"/>
              <a:t>Evoluzione dei servizi di consultazione ed aggiornamento del CT e del CF</a:t>
            </a:r>
            <a:endParaRPr lang="it-IT" dirty="0"/>
          </a:p>
        </p:txBody>
      </p:sp>
      <p:sp>
        <p:nvSpPr>
          <p:cNvPr id="3" name="Titolo 2">
            <a:extLst>
              <a:ext uri="{FF2B5EF4-FFF2-40B4-BE49-F238E27FC236}">
                <a16:creationId xmlns:a16="http://schemas.microsoft.com/office/drawing/2014/main" id="{60E7430F-6D2C-618A-09A8-82DA285B519A}"/>
              </a:ext>
            </a:extLst>
          </p:cNvPr>
          <p:cNvSpPr>
            <a:spLocks noGrp="1"/>
          </p:cNvSpPr>
          <p:nvPr>
            <p:ph type="title"/>
          </p:nvPr>
        </p:nvSpPr>
        <p:spPr/>
        <p:txBody>
          <a:bodyPr>
            <a:normAutofit/>
          </a:bodyPr>
          <a:lstStyle/>
          <a:p>
            <a:r>
              <a:rPr lang="it-IT" dirty="0"/>
              <a:t>Legge di Bilancio 2024 - 30 dicembre 2023, n. 213 – art. 1</a:t>
            </a:r>
          </a:p>
        </p:txBody>
      </p:sp>
      <p:sp>
        <p:nvSpPr>
          <p:cNvPr id="4" name="CasellaDiTesto 3">
            <a:extLst>
              <a:ext uri="{FF2B5EF4-FFF2-40B4-BE49-F238E27FC236}">
                <a16:creationId xmlns:a16="http://schemas.microsoft.com/office/drawing/2014/main" id="{54EC31D8-016A-3A24-EBD1-CD1A6BE10F33}"/>
              </a:ext>
            </a:extLst>
          </p:cNvPr>
          <p:cNvSpPr txBox="1"/>
          <p:nvPr/>
        </p:nvSpPr>
        <p:spPr>
          <a:xfrm>
            <a:off x="1331914" y="1636821"/>
            <a:ext cx="7416800" cy="923330"/>
          </a:xfrm>
          <a:prstGeom prst="rect">
            <a:avLst/>
          </a:prstGeom>
          <a:noFill/>
        </p:spPr>
        <p:txBody>
          <a:bodyPr wrap="square">
            <a:spAutoFit/>
          </a:bodyPr>
          <a:lstStyle/>
          <a:p>
            <a:pPr algn="just"/>
            <a:r>
              <a:rPr lang="it-IT" dirty="0"/>
              <a:t>Il Settore Servizi Catastali, d’intesa con il Settore Gestione Tributi della Direzione Centrale Servizi Fiscali, ha iniziato una </a:t>
            </a:r>
            <a:r>
              <a:rPr lang="it-IT" b="1" dirty="0">
                <a:solidFill>
                  <a:schemeClr val="accent6">
                    <a:lumMod val="75000"/>
                  </a:schemeClr>
                </a:solidFill>
              </a:rPr>
              <a:t>sperimentazione</a:t>
            </a:r>
            <a:r>
              <a:rPr lang="it-IT" dirty="0"/>
              <a:t> sulla base di liste selettive formate sulla base dei modelli di comunicazione dell’opzione.</a:t>
            </a:r>
          </a:p>
        </p:txBody>
      </p:sp>
      <p:sp>
        <p:nvSpPr>
          <p:cNvPr id="9" name="Segnaposto numero diapositiva 8">
            <a:extLst>
              <a:ext uri="{FF2B5EF4-FFF2-40B4-BE49-F238E27FC236}">
                <a16:creationId xmlns:a16="http://schemas.microsoft.com/office/drawing/2014/main" id="{C0381152-1EEB-C9D6-1371-832D2917CABC}"/>
              </a:ext>
            </a:extLst>
          </p:cNvPr>
          <p:cNvSpPr>
            <a:spLocks noGrp="1"/>
          </p:cNvSpPr>
          <p:nvPr>
            <p:ph type="sldNum" sz="quarter" idx="12"/>
          </p:nvPr>
        </p:nvSpPr>
        <p:spPr/>
        <p:txBody>
          <a:bodyPr/>
          <a:lstStyle/>
          <a:p>
            <a:fld id="{A8CBF5B2-028F-4E29-A8FB-D914875C6F2F}" type="slidenum">
              <a:rPr lang="it-IT" smtClean="0"/>
              <a:pPr/>
              <a:t>29</a:t>
            </a:fld>
            <a:endParaRPr lang="it-IT" dirty="0"/>
          </a:p>
        </p:txBody>
      </p:sp>
      <p:pic>
        <p:nvPicPr>
          <p:cNvPr id="10" name="Immagine 9">
            <a:extLst>
              <a:ext uri="{FF2B5EF4-FFF2-40B4-BE49-F238E27FC236}">
                <a16:creationId xmlns:a16="http://schemas.microsoft.com/office/drawing/2014/main" id="{BEB1B863-12CE-E294-54EB-DF55A1AD36BC}"/>
              </a:ext>
            </a:extLst>
          </p:cNvPr>
          <p:cNvPicPr>
            <a:picLocks noChangeAspect="1"/>
          </p:cNvPicPr>
          <p:nvPr/>
        </p:nvPicPr>
        <p:blipFill>
          <a:blip r:embed="rId3"/>
          <a:stretch>
            <a:fillRect/>
          </a:stretch>
        </p:blipFill>
        <p:spPr>
          <a:xfrm>
            <a:off x="287616" y="1636821"/>
            <a:ext cx="828000" cy="554400"/>
          </a:xfrm>
          <a:prstGeom prst="rect">
            <a:avLst/>
          </a:prstGeom>
          <a:ln>
            <a:noFill/>
          </a:ln>
          <a:effectLst>
            <a:outerShdw blurRad="292100" dist="139700" dir="2700000" algn="tl" rotWithShape="0">
              <a:srgbClr val="333333">
                <a:alpha val="65000"/>
              </a:srgbClr>
            </a:outerShdw>
          </a:effectLst>
        </p:spPr>
      </p:pic>
      <p:pic>
        <p:nvPicPr>
          <p:cNvPr id="5" name="Immagine 4">
            <a:extLst>
              <a:ext uri="{FF2B5EF4-FFF2-40B4-BE49-F238E27FC236}">
                <a16:creationId xmlns:a16="http://schemas.microsoft.com/office/drawing/2014/main" id="{37EA7DE1-0B7A-163A-53DA-F8FDE4DA3352}"/>
              </a:ext>
            </a:extLst>
          </p:cNvPr>
          <p:cNvPicPr>
            <a:picLocks noChangeAspect="1"/>
          </p:cNvPicPr>
          <p:nvPr/>
        </p:nvPicPr>
        <p:blipFill rotWithShape="1">
          <a:blip r:embed="rId4"/>
          <a:srcRect l="735" t="14" r="122" b="-14"/>
          <a:stretch/>
        </p:blipFill>
        <p:spPr>
          <a:xfrm>
            <a:off x="5259706" y="2560150"/>
            <a:ext cx="3632774" cy="3749169"/>
          </a:xfrm>
          <a:prstGeom prst="rect">
            <a:avLst/>
          </a:prstGeom>
          <a:ln>
            <a:noFill/>
          </a:ln>
          <a:effectLst>
            <a:outerShdw blurRad="292100" dist="139700" dir="2700000" algn="tl" rotWithShape="0">
              <a:srgbClr val="333333">
                <a:alpha val="65000"/>
              </a:srgbClr>
            </a:outerShdw>
          </a:effectLst>
        </p:spPr>
      </p:pic>
      <p:grpSp>
        <p:nvGrpSpPr>
          <p:cNvPr id="13" name="Gruppo 12">
            <a:extLst>
              <a:ext uri="{FF2B5EF4-FFF2-40B4-BE49-F238E27FC236}">
                <a16:creationId xmlns:a16="http://schemas.microsoft.com/office/drawing/2014/main" id="{A45EDD6B-5D1A-84F2-7E7E-73B43796F8D2}"/>
              </a:ext>
            </a:extLst>
          </p:cNvPr>
          <p:cNvGrpSpPr/>
          <p:nvPr/>
        </p:nvGrpSpPr>
        <p:grpSpPr>
          <a:xfrm>
            <a:off x="899592" y="4221088"/>
            <a:ext cx="5852445" cy="1800000"/>
            <a:chOff x="1311842" y="4360162"/>
            <a:chExt cx="5852445" cy="1800000"/>
          </a:xfrm>
        </p:grpSpPr>
        <p:pic>
          <p:nvPicPr>
            <p:cNvPr id="7" name="Immagine 6">
              <a:extLst>
                <a:ext uri="{FF2B5EF4-FFF2-40B4-BE49-F238E27FC236}">
                  <a16:creationId xmlns:a16="http://schemas.microsoft.com/office/drawing/2014/main" id="{BF295D86-9F1A-9691-1B76-765B42C67468}"/>
                </a:ext>
              </a:extLst>
            </p:cNvPr>
            <p:cNvPicPr>
              <a:picLocks noChangeAspect="1"/>
            </p:cNvPicPr>
            <p:nvPr/>
          </p:nvPicPr>
          <p:blipFill>
            <a:blip r:embed="rId3"/>
            <a:stretch>
              <a:fillRect/>
            </a:stretch>
          </p:blipFill>
          <p:spPr>
            <a:xfrm>
              <a:off x="1311842" y="4360162"/>
              <a:ext cx="2688311" cy="1800000"/>
            </a:xfrm>
            <a:prstGeom prst="rect">
              <a:avLst/>
            </a:prstGeom>
          </p:spPr>
        </p:pic>
        <p:sp>
          <p:nvSpPr>
            <p:cNvPr id="8" name="Connettore pagina esterna 7">
              <a:extLst>
                <a:ext uri="{FF2B5EF4-FFF2-40B4-BE49-F238E27FC236}">
                  <a16:creationId xmlns:a16="http://schemas.microsoft.com/office/drawing/2014/main" id="{634BB90D-6158-C6CF-84B2-6A87EA06B1AE}"/>
                </a:ext>
              </a:extLst>
            </p:cNvPr>
            <p:cNvSpPr/>
            <p:nvPr/>
          </p:nvSpPr>
          <p:spPr>
            <a:xfrm rot="5400000">
              <a:off x="4428287" y="3424162"/>
              <a:ext cx="1800000" cy="3672000"/>
            </a:xfrm>
            <a:prstGeom prst="flowChartOffpageConnector">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vert="vert270" lIns="72000" tIns="108000" rIns="72000" bIns="108000" rtlCol="0" anchor="ctr"/>
            <a:lstStyle/>
            <a:p>
              <a:pPr algn="r"/>
              <a:r>
                <a:rPr lang="it-IT" dirty="0">
                  <a:solidFill>
                    <a:schemeClr val="tx1"/>
                  </a:solidFill>
                </a:rPr>
                <a:t>Qualora venga accertata la necessità di presentazione della dichiarazione, l’Agenzia può inviare una </a:t>
              </a:r>
              <a:r>
                <a:rPr lang="it-IT" b="1" dirty="0">
                  <a:solidFill>
                    <a:schemeClr val="accent6">
                      <a:lumMod val="75000"/>
                    </a:schemeClr>
                  </a:solidFill>
                </a:rPr>
                <a:t>lettera di compliance</a:t>
              </a:r>
              <a:r>
                <a:rPr lang="it-IT" dirty="0">
                  <a:solidFill>
                    <a:schemeClr val="tx1"/>
                  </a:solidFill>
                </a:rPr>
                <a:t> con invito all’adempimento spontaneo</a:t>
              </a:r>
            </a:p>
          </p:txBody>
        </p:sp>
      </p:grpSp>
    </p:spTree>
    <p:extLst>
      <p:ext uri="{BB962C8B-B14F-4D97-AF65-F5344CB8AC3E}">
        <p14:creationId xmlns:p14="http://schemas.microsoft.com/office/powerpoint/2010/main" val="92812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CasellaDiTesto 49">
            <a:extLst>
              <a:ext uri="{FF2B5EF4-FFF2-40B4-BE49-F238E27FC236}">
                <a16:creationId xmlns:a16="http://schemas.microsoft.com/office/drawing/2014/main" id="{937622AC-0841-F2A0-F4B3-296F5EF3D034}"/>
              </a:ext>
            </a:extLst>
          </p:cNvPr>
          <p:cNvSpPr txBox="1"/>
          <p:nvPr/>
        </p:nvSpPr>
        <p:spPr>
          <a:xfrm>
            <a:off x="1345471" y="1638325"/>
            <a:ext cx="7403242" cy="369332"/>
          </a:xfrm>
          <a:prstGeom prst="rect">
            <a:avLst/>
          </a:prstGeom>
          <a:noFill/>
        </p:spPr>
        <p:txBody>
          <a:bodyPr wrap="square" rtlCol="0">
            <a:spAutoFit/>
          </a:bodyPr>
          <a:lstStyle/>
          <a:p>
            <a:r>
              <a:rPr lang="it-IT" b="1" dirty="0">
                <a:latin typeface="Century Gothic" panose="020B0502020202020204" pitchFamily="34" charset="0"/>
              </a:rPr>
              <a:t>Area riservata - I nuovi Servizi catastali</a:t>
            </a:r>
          </a:p>
        </p:txBody>
      </p:sp>
      <p:sp>
        <p:nvSpPr>
          <p:cNvPr id="4" name="Segnaposto piè di pagina 3">
            <a:extLst>
              <a:ext uri="{FF2B5EF4-FFF2-40B4-BE49-F238E27FC236}">
                <a16:creationId xmlns:a16="http://schemas.microsoft.com/office/drawing/2014/main" id="{337EEDA2-A9CF-9904-8ADD-49A24AB303AC}"/>
              </a:ext>
            </a:extLst>
          </p:cNvPr>
          <p:cNvSpPr>
            <a:spLocks noGrp="1"/>
          </p:cNvSpPr>
          <p:nvPr>
            <p:ph type="ftr" sz="quarter" idx="11"/>
          </p:nvPr>
        </p:nvSpPr>
        <p:spPr/>
        <p:txBody>
          <a:bodyPr/>
          <a:lstStyle/>
          <a:p>
            <a:r>
              <a:rPr lang="it-IT"/>
              <a:t>Evoluzione dei servizi di consultazione ed aggiornamento del CT e del CF</a:t>
            </a:r>
            <a:endParaRPr lang="it-IT" dirty="0"/>
          </a:p>
        </p:txBody>
      </p:sp>
      <p:sp>
        <p:nvSpPr>
          <p:cNvPr id="2" name="Titolo 1">
            <a:extLst>
              <a:ext uri="{FF2B5EF4-FFF2-40B4-BE49-F238E27FC236}">
                <a16:creationId xmlns:a16="http://schemas.microsoft.com/office/drawing/2014/main" id="{3C507477-FD15-7B19-4474-3BF7E82FB39C}"/>
              </a:ext>
            </a:extLst>
          </p:cNvPr>
          <p:cNvSpPr>
            <a:spLocks noGrp="1"/>
          </p:cNvSpPr>
          <p:nvPr>
            <p:ph type="title"/>
          </p:nvPr>
        </p:nvSpPr>
        <p:spPr/>
        <p:txBody>
          <a:bodyPr/>
          <a:lstStyle/>
          <a:p>
            <a:r>
              <a:rPr lang="it-IT" sz="3200" dirty="0"/>
              <a:t>Applicativi di aggiornamento in ambiente WEB</a:t>
            </a:r>
            <a:endParaRPr lang="it-IT" dirty="0"/>
          </a:p>
        </p:txBody>
      </p:sp>
      <p:pic>
        <p:nvPicPr>
          <p:cNvPr id="5" name="Picture 8" descr="Web Application Icons - Free SVG &amp; PNG Web Application Images - Noun Project">
            <a:extLst>
              <a:ext uri="{FF2B5EF4-FFF2-40B4-BE49-F238E27FC236}">
                <a16:creationId xmlns:a16="http://schemas.microsoft.com/office/drawing/2014/main" id="{B08C25E4-E297-A52B-464F-C6BA5CD51B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156" y="1636420"/>
            <a:ext cx="828000" cy="828000"/>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5F0239E9-0227-844E-DA0A-4ED5843E62F7}"/>
              </a:ext>
            </a:extLst>
          </p:cNvPr>
          <p:cNvPicPr>
            <a:picLocks noChangeAspect="1"/>
          </p:cNvPicPr>
          <p:nvPr/>
        </p:nvPicPr>
        <p:blipFill>
          <a:blip r:embed="rId3"/>
          <a:stretch>
            <a:fillRect/>
          </a:stretch>
        </p:blipFill>
        <p:spPr>
          <a:xfrm>
            <a:off x="405061" y="2430413"/>
            <a:ext cx="4621679" cy="2949361"/>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8" name="Immagine 7">
            <a:extLst>
              <a:ext uri="{FF2B5EF4-FFF2-40B4-BE49-F238E27FC236}">
                <a16:creationId xmlns:a16="http://schemas.microsoft.com/office/drawing/2014/main" id="{3011C676-8453-F513-A7BA-8D9984558AD7}"/>
              </a:ext>
            </a:extLst>
          </p:cNvPr>
          <p:cNvPicPr>
            <a:picLocks noChangeAspect="1"/>
          </p:cNvPicPr>
          <p:nvPr/>
        </p:nvPicPr>
        <p:blipFill>
          <a:blip r:embed="rId4"/>
          <a:stretch>
            <a:fillRect/>
          </a:stretch>
        </p:blipFill>
        <p:spPr>
          <a:xfrm>
            <a:off x="405061" y="2430413"/>
            <a:ext cx="4621679" cy="2949361"/>
          </a:xfrm>
          <a:prstGeom prst="rect">
            <a:avLst/>
          </a:prstGeom>
          <a:ln>
            <a:solidFill>
              <a:schemeClr val="bg1">
                <a:lumMod val="75000"/>
              </a:schemeClr>
            </a:solidFill>
          </a:ln>
          <a:effectLst>
            <a:outerShdw blurRad="292100" dist="139700" dir="2700000" algn="tl" rotWithShape="0">
              <a:srgbClr val="333333">
                <a:alpha val="65000"/>
              </a:srgbClr>
            </a:outerShdw>
          </a:effectLst>
        </p:spPr>
      </p:pic>
      <p:grpSp>
        <p:nvGrpSpPr>
          <p:cNvPr id="51" name="Gruppo 50">
            <a:extLst>
              <a:ext uri="{FF2B5EF4-FFF2-40B4-BE49-F238E27FC236}">
                <a16:creationId xmlns:a16="http://schemas.microsoft.com/office/drawing/2014/main" id="{29336365-1DEB-A3A4-E905-473EC4A332E0}"/>
              </a:ext>
            </a:extLst>
          </p:cNvPr>
          <p:cNvGrpSpPr/>
          <p:nvPr/>
        </p:nvGrpSpPr>
        <p:grpSpPr>
          <a:xfrm>
            <a:off x="4384782" y="2016844"/>
            <a:ext cx="3240000" cy="4040420"/>
            <a:chOff x="4384782" y="2016844"/>
            <a:chExt cx="3240000" cy="4040420"/>
          </a:xfrm>
        </p:grpSpPr>
        <p:sp>
          <p:nvSpPr>
            <p:cNvPr id="26" name="CasellaDiTesto 25">
              <a:extLst>
                <a:ext uri="{FF2B5EF4-FFF2-40B4-BE49-F238E27FC236}">
                  <a16:creationId xmlns:a16="http://schemas.microsoft.com/office/drawing/2014/main" id="{A30D6695-8A34-4A0D-3176-FF6279ACD551}"/>
                </a:ext>
              </a:extLst>
            </p:cNvPr>
            <p:cNvSpPr txBox="1"/>
            <p:nvPr/>
          </p:nvSpPr>
          <p:spPr>
            <a:xfrm>
              <a:off x="4384782" y="2016844"/>
              <a:ext cx="3240000" cy="252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lIns="72000" tIns="36000" rIns="72000" bIns="36000" rtlCol="0" anchor="ctr" anchorCtr="0">
              <a:noAutofit/>
            </a:bodyPr>
            <a:lstStyle/>
            <a:p>
              <a:pPr marL="171450" indent="-171450">
                <a:buFont typeface="Wingdings" panose="05000000000000000000" pitchFamily="2" charset="2"/>
                <a:buChar char="§"/>
              </a:pPr>
              <a:r>
                <a:rPr lang="it-IT" sz="1000" dirty="0"/>
                <a:t>Consultazione dati catastali</a:t>
              </a:r>
            </a:p>
          </p:txBody>
        </p:sp>
        <p:sp>
          <p:nvSpPr>
            <p:cNvPr id="27" name="CasellaDiTesto 26">
              <a:extLst>
                <a:ext uri="{FF2B5EF4-FFF2-40B4-BE49-F238E27FC236}">
                  <a16:creationId xmlns:a16="http://schemas.microsoft.com/office/drawing/2014/main" id="{1AB15E90-4125-1FB7-0691-68650BD568EE}"/>
                </a:ext>
              </a:extLst>
            </p:cNvPr>
            <p:cNvSpPr txBox="1"/>
            <p:nvPr/>
          </p:nvSpPr>
          <p:spPr>
            <a:xfrm>
              <a:off x="4384782" y="2321973"/>
              <a:ext cx="3240000" cy="252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lIns="72000" tIns="36000" rIns="72000" bIns="36000" rtlCol="0" anchor="ctr" anchorCtr="0">
              <a:noAutofit/>
            </a:bodyPr>
            <a:lstStyle/>
            <a:p>
              <a:pPr marL="171450" indent="-171450">
                <a:buFont typeface="Wingdings" panose="05000000000000000000" pitchFamily="2" charset="2"/>
                <a:buChar char="§"/>
              </a:pPr>
              <a:r>
                <a:rPr lang="it-IT" sz="1000" dirty="0"/>
                <a:t>Consultazione valori immobiliari dichiarati</a:t>
              </a:r>
            </a:p>
          </p:txBody>
        </p:sp>
        <p:sp>
          <p:nvSpPr>
            <p:cNvPr id="28" name="CasellaDiTesto 27">
              <a:extLst>
                <a:ext uri="{FF2B5EF4-FFF2-40B4-BE49-F238E27FC236}">
                  <a16:creationId xmlns:a16="http://schemas.microsoft.com/office/drawing/2014/main" id="{D477FAD0-37BD-6CAE-E10C-02ECBB5C73C1}"/>
                </a:ext>
              </a:extLst>
            </p:cNvPr>
            <p:cNvSpPr txBox="1"/>
            <p:nvPr/>
          </p:nvSpPr>
          <p:spPr>
            <a:xfrm>
              <a:off x="4384782" y="2627102"/>
              <a:ext cx="3240000" cy="360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lIns="72000" tIns="36000" rIns="72000" bIns="36000" rtlCol="0" anchor="ctr" anchorCtr="0">
              <a:noAutofit/>
            </a:bodyPr>
            <a:lstStyle/>
            <a:p>
              <a:pPr marL="171450" indent="-171450">
                <a:buFont typeface="Wingdings" panose="05000000000000000000" pitchFamily="2" charset="2"/>
                <a:buChar char="§"/>
              </a:pPr>
              <a:r>
                <a:rPr lang="it-IT" sz="1000" dirty="0"/>
                <a:t>Consultazioni visure, planimetrie e ispezioni ipotecarie dei propri immobili</a:t>
              </a:r>
            </a:p>
          </p:txBody>
        </p:sp>
        <p:sp>
          <p:nvSpPr>
            <p:cNvPr id="29" name="CasellaDiTesto 28">
              <a:extLst>
                <a:ext uri="{FF2B5EF4-FFF2-40B4-BE49-F238E27FC236}">
                  <a16:creationId xmlns:a16="http://schemas.microsoft.com/office/drawing/2014/main" id="{CCF6864F-6576-3244-C796-ACE9FCC7A7D0}"/>
                </a:ext>
              </a:extLst>
            </p:cNvPr>
            <p:cNvSpPr txBox="1"/>
            <p:nvPr/>
          </p:nvSpPr>
          <p:spPr>
            <a:xfrm>
              <a:off x="4384782" y="3040231"/>
              <a:ext cx="3240000" cy="252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lIns="72000" tIns="36000" rIns="72000" bIns="36000" rtlCol="0" anchor="ctr" anchorCtr="0">
              <a:noAutofit/>
            </a:bodyPr>
            <a:lstStyle/>
            <a:p>
              <a:pPr marL="171450" indent="-171450">
                <a:buFont typeface="Wingdings" panose="05000000000000000000" pitchFamily="2" charset="2"/>
                <a:buChar char="§"/>
              </a:pPr>
              <a:r>
                <a:rPr lang="it-IT" sz="1000" dirty="0"/>
                <a:t>Contratti di locazione</a:t>
              </a:r>
            </a:p>
          </p:txBody>
        </p:sp>
        <p:sp>
          <p:nvSpPr>
            <p:cNvPr id="30" name="CasellaDiTesto 29">
              <a:extLst>
                <a:ext uri="{FF2B5EF4-FFF2-40B4-BE49-F238E27FC236}">
                  <a16:creationId xmlns:a16="http://schemas.microsoft.com/office/drawing/2014/main" id="{5FDDAB73-936A-ECAB-314B-B2B1A166280D}"/>
                </a:ext>
              </a:extLst>
            </p:cNvPr>
            <p:cNvSpPr txBox="1"/>
            <p:nvPr/>
          </p:nvSpPr>
          <p:spPr>
            <a:xfrm>
              <a:off x="4384782" y="3345360"/>
              <a:ext cx="3240000" cy="360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lIns="72000" tIns="36000" rIns="72000" bIns="36000" rtlCol="0" anchor="ctr" anchorCtr="0">
              <a:noAutofit/>
            </a:bodyPr>
            <a:lstStyle/>
            <a:p>
              <a:pPr marL="171450" indent="-171450">
                <a:buFont typeface="Wingdings" panose="05000000000000000000" pitchFamily="2" charset="2"/>
                <a:buChar char="§"/>
              </a:pPr>
              <a:r>
                <a:rPr lang="it-IT" sz="1000" dirty="0"/>
                <a:t>Interrogazione del registro delle comunicazioni ipotecarie</a:t>
              </a:r>
            </a:p>
          </p:txBody>
        </p:sp>
        <p:sp>
          <p:nvSpPr>
            <p:cNvPr id="31" name="CasellaDiTesto 30">
              <a:extLst>
                <a:ext uri="{FF2B5EF4-FFF2-40B4-BE49-F238E27FC236}">
                  <a16:creationId xmlns:a16="http://schemas.microsoft.com/office/drawing/2014/main" id="{BCA736CA-6C4B-28E4-901F-BB6A9AC74A94}"/>
                </a:ext>
              </a:extLst>
            </p:cNvPr>
            <p:cNvSpPr txBox="1"/>
            <p:nvPr/>
          </p:nvSpPr>
          <p:spPr>
            <a:xfrm>
              <a:off x="4384782" y="3758489"/>
              <a:ext cx="3240000" cy="360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lIns="72000" tIns="36000" rIns="72000" bIns="36000" rtlCol="0" anchor="ctr" anchorCtr="0">
              <a:noAutofit/>
            </a:bodyPr>
            <a:lstStyle/>
            <a:p>
              <a:pPr marL="171450" indent="-171450">
                <a:buFont typeface="Wingdings" panose="05000000000000000000" pitchFamily="2" charset="2"/>
                <a:buChar char="§"/>
              </a:pPr>
              <a:r>
                <a:rPr lang="it-IT" sz="1000" dirty="0"/>
                <a:t>Osservatorio del Mercato Immobiliare (OMI) - Quotazioni Immobiliari</a:t>
              </a:r>
            </a:p>
          </p:txBody>
        </p:sp>
        <p:sp>
          <p:nvSpPr>
            <p:cNvPr id="32" name="CasellaDiTesto 31">
              <a:extLst>
                <a:ext uri="{FF2B5EF4-FFF2-40B4-BE49-F238E27FC236}">
                  <a16:creationId xmlns:a16="http://schemas.microsoft.com/office/drawing/2014/main" id="{0650298F-B8AE-19DD-1D50-FE3188281FA8}"/>
                </a:ext>
              </a:extLst>
            </p:cNvPr>
            <p:cNvSpPr txBox="1"/>
            <p:nvPr/>
          </p:nvSpPr>
          <p:spPr>
            <a:xfrm>
              <a:off x="4384782" y="4171618"/>
              <a:ext cx="3240000" cy="252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lIns="72000" tIns="36000" rIns="72000" bIns="36000" rtlCol="0" anchor="ctr" anchorCtr="0">
              <a:noAutofit/>
            </a:bodyPr>
            <a:lstStyle/>
            <a:p>
              <a:pPr marL="171450" indent="-171450">
                <a:buFont typeface="Wingdings" panose="05000000000000000000" pitchFamily="2" charset="2"/>
                <a:buChar char="§"/>
              </a:pPr>
              <a:r>
                <a:rPr lang="it-IT" sz="1000" dirty="0"/>
                <a:t>Osservatorio del Mercato Immobiliare (OMI) - Richieste</a:t>
              </a:r>
            </a:p>
          </p:txBody>
        </p:sp>
        <p:sp>
          <p:nvSpPr>
            <p:cNvPr id="33" name="CasellaDiTesto 32">
              <a:extLst>
                <a:ext uri="{FF2B5EF4-FFF2-40B4-BE49-F238E27FC236}">
                  <a16:creationId xmlns:a16="http://schemas.microsoft.com/office/drawing/2014/main" id="{C7F061F3-3F71-4024-70E7-677BB59915E3}"/>
                </a:ext>
              </a:extLst>
            </p:cNvPr>
            <p:cNvSpPr txBox="1"/>
            <p:nvPr/>
          </p:nvSpPr>
          <p:spPr>
            <a:xfrm>
              <a:off x="4384782" y="4476747"/>
              <a:ext cx="3240000" cy="252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lIns="72000" tIns="36000" rIns="72000" bIns="36000" rtlCol="0" anchor="ctr" anchorCtr="0">
              <a:noAutofit/>
            </a:bodyPr>
            <a:lstStyle/>
            <a:p>
              <a:pPr marL="171450" indent="-171450">
                <a:buFont typeface="Wingdings" panose="05000000000000000000" pitchFamily="2" charset="2"/>
                <a:buChar char="§"/>
              </a:pPr>
              <a:r>
                <a:rPr lang="it-IT" sz="1000" dirty="0"/>
                <a:t>Registrazione atti privati</a:t>
              </a:r>
            </a:p>
          </p:txBody>
        </p:sp>
        <p:sp>
          <p:nvSpPr>
            <p:cNvPr id="34" name="CasellaDiTesto 33">
              <a:extLst>
                <a:ext uri="{FF2B5EF4-FFF2-40B4-BE49-F238E27FC236}">
                  <a16:creationId xmlns:a16="http://schemas.microsoft.com/office/drawing/2014/main" id="{71489777-2690-BC3D-7EEF-C1103ED46E8E}"/>
                </a:ext>
              </a:extLst>
            </p:cNvPr>
            <p:cNvSpPr txBox="1"/>
            <p:nvPr/>
          </p:nvSpPr>
          <p:spPr>
            <a:xfrm>
              <a:off x="4384782" y="4781876"/>
              <a:ext cx="3240000" cy="360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lIns="72000" tIns="36000" rIns="72000" bIns="36000" rtlCol="0" anchor="ctr" anchorCtr="0">
              <a:noAutofit/>
            </a:bodyPr>
            <a:lstStyle/>
            <a:p>
              <a:pPr marL="171450" indent="-171450">
                <a:buFont typeface="Wingdings" panose="05000000000000000000" pitchFamily="2" charset="2"/>
                <a:buChar char="§"/>
              </a:pPr>
              <a:r>
                <a:rPr lang="it-IT" sz="1000" dirty="0"/>
                <a:t>Osservatorio del Mercato Immobiliare (OMI) - Volumi delle Compravendita</a:t>
              </a:r>
            </a:p>
          </p:txBody>
        </p:sp>
        <p:sp>
          <p:nvSpPr>
            <p:cNvPr id="35" name="CasellaDiTesto 34">
              <a:extLst>
                <a:ext uri="{FF2B5EF4-FFF2-40B4-BE49-F238E27FC236}">
                  <a16:creationId xmlns:a16="http://schemas.microsoft.com/office/drawing/2014/main" id="{BCC6CF66-5C2D-D43E-AD8B-F779F8D30431}"/>
                </a:ext>
              </a:extLst>
            </p:cNvPr>
            <p:cNvSpPr txBox="1"/>
            <p:nvPr/>
          </p:nvSpPr>
          <p:spPr>
            <a:xfrm>
              <a:off x="4384782" y="5195005"/>
              <a:ext cx="3240000" cy="252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lIns="72000" tIns="36000" rIns="72000" bIns="36000" rtlCol="0" anchor="ctr" anchorCtr="0">
              <a:noAutofit/>
            </a:bodyPr>
            <a:lstStyle/>
            <a:p>
              <a:pPr marL="171450" indent="-171450">
                <a:buFont typeface="Wingdings" panose="05000000000000000000" pitchFamily="2" charset="2"/>
                <a:buChar char="§"/>
              </a:pPr>
              <a:r>
                <a:rPr lang="it-IT" sz="1000" dirty="0"/>
                <a:t>Modello Unico immobiliare (MUI)</a:t>
              </a:r>
            </a:p>
          </p:txBody>
        </p:sp>
        <p:sp>
          <p:nvSpPr>
            <p:cNvPr id="36" name="CasellaDiTesto 35">
              <a:extLst>
                <a:ext uri="{FF2B5EF4-FFF2-40B4-BE49-F238E27FC236}">
                  <a16:creationId xmlns:a16="http://schemas.microsoft.com/office/drawing/2014/main" id="{51A3F74B-CCAC-A54F-78FA-6B87A99BC918}"/>
                </a:ext>
              </a:extLst>
            </p:cNvPr>
            <p:cNvSpPr txBox="1"/>
            <p:nvPr/>
          </p:nvSpPr>
          <p:spPr>
            <a:xfrm>
              <a:off x="4384782" y="5500134"/>
              <a:ext cx="3240000" cy="252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lIns="72000" tIns="36000" rIns="72000" bIns="36000" rtlCol="0" anchor="ctr" anchorCtr="0">
              <a:noAutofit/>
            </a:bodyPr>
            <a:lstStyle/>
            <a:p>
              <a:pPr marL="171450" indent="-171450">
                <a:buFont typeface="Wingdings" panose="05000000000000000000" pitchFamily="2" charset="2"/>
                <a:buChar char="§"/>
              </a:pPr>
              <a:r>
                <a:rPr lang="it-IT" sz="1000" dirty="0"/>
                <a:t>Sister</a:t>
              </a:r>
            </a:p>
          </p:txBody>
        </p:sp>
        <p:sp>
          <p:nvSpPr>
            <p:cNvPr id="37" name="CasellaDiTesto 36">
              <a:extLst>
                <a:ext uri="{FF2B5EF4-FFF2-40B4-BE49-F238E27FC236}">
                  <a16:creationId xmlns:a16="http://schemas.microsoft.com/office/drawing/2014/main" id="{56689D25-C540-FE54-B2F9-FB58C99F81EF}"/>
                </a:ext>
              </a:extLst>
            </p:cNvPr>
            <p:cNvSpPr txBox="1"/>
            <p:nvPr/>
          </p:nvSpPr>
          <p:spPr>
            <a:xfrm>
              <a:off x="4384782" y="5805264"/>
              <a:ext cx="3240000" cy="252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lIns="72000" tIns="36000" rIns="72000" bIns="36000" rtlCol="0" anchor="ctr" anchorCtr="0">
              <a:noAutofit/>
            </a:bodyPr>
            <a:lstStyle/>
            <a:p>
              <a:pPr marL="171450" indent="-171450">
                <a:buFont typeface="Wingdings" panose="05000000000000000000" pitchFamily="2" charset="2"/>
                <a:buChar char="§"/>
              </a:pPr>
              <a:r>
                <a:rPr lang="it-IT" sz="1000" dirty="0"/>
                <a:t>Adesione ai servizi Sister</a:t>
              </a:r>
            </a:p>
          </p:txBody>
        </p:sp>
      </p:grpSp>
      <p:grpSp>
        <p:nvGrpSpPr>
          <p:cNvPr id="52" name="Gruppo 51">
            <a:extLst>
              <a:ext uri="{FF2B5EF4-FFF2-40B4-BE49-F238E27FC236}">
                <a16:creationId xmlns:a16="http://schemas.microsoft.com/office/drawing/2014/main" id="{90E59310-A7F2-3036-4B83-E45E80B0C6B9}"/>
              </a:ext>
            </a:extLst>
          </p:cNvPr>
          <p:cNvGrpSpPr/>
          <p:nvPr/>
        </p:nvGrpSpPr>
        <p:grpSpPr>
          <a:xfrm>
            <a:off x="2399661" y="1422301"/>
            <a:ext cx="3289815" cy="2870900"/>
            <a:chOff x="2428236" y="1484784"/>
            <a:chExt cx="3289815" cy="2870900"/>
          </a:xfrm>
        </p:grpSpPr>
        <p:pic>
          <p:nvPicPr>
            <p:cNvPr id="25" name="Immagine 24">
              <a:extLst>
                <a:ext uri="{FF2B5EF4-FFF2-40B4-BE49-F238E27FC236}">
                  <a16:creationId xmlns:a16="http://schemas.microsoft.com/office/drawing/2014/main" id="{F34648E7-CC28-E934-FC92-24239684E281}"/>
                </a:ext>
              </a:extLst>
            </p:cNvPr>
            <p:cNvPicPr>
              <a:picLocks noChangeAspect="1"/>
            </p:cNvPicPr>
            <p:nvPr/>
          </p:nvPicPr>
          <p:blipFill>
            <a:blip r:embed="rId5"/>
            <a:stretch>
              <a:fillRect/>
            </a:stretch>
          </p:blipFill>
          <p:spPr>
            <a:xfrm>
              <a:off x="2428236" y="3993734"/>
              <a:ext cx="1409700" cy="361950"/>
            </a:xfrm>
            <a:prstGeom prst="rect">
              <a:avLst/>
            </a:prstGeom>
            <a:ln>
              <a:noFill/>
            </a:ln>
          </p:spPr>
        </p:pic>
        <p:pic>
          <p:nvPicPr>
            <p:cNvPr id="39" name="Immagine 38">
              <a:extLst>
                <a:ext uri="{FF2B5EF4-FFF2-40B4-BE49-F238E27FC236}">
                  <a16:creationId xmlns:a16="http://schemas.microsoft.com/office/drawing/2014/main" id="{4D64B644-DA97-F8DA-945D-3F5A86315BAD}"/>
                </a:ext>
              </a:extLst>
            </p:cNvPr>
            <p:cNvPicPr>
              <a:picLocks noChangeAspect="1"/>
            </p:cNvPicPr>
            <p:nvPr/>
          </p:nvPicPr>
          <p:blipFill>
            <a:blip r:embed="rId6"/>
            <a:stretch>
              <a:fillRect/>
            </a:stretch>
          </p:blipFill>
          <p:spPr>
            <a:xfrm>
              <a:off x="4355976" y="1484784"/>
              <a:ext cx="1362075" cy="476250"/>
            </a:xfrm>
            <a:prstGeom prst="rect">
              <a:avLst/>
            </a:prstGeom>
          </p:spPr>
        </p:pic>
        <p:cxnSp>
          <p:nvCxnSpPr>
            <p:cNvPr id="41" name="Connettore a gomito 40">
              <a:extLst>
                <a:ext uri="{FF2B5EF4-FFF2-40B4-BE49-F238E27FC236}">
                  <a16:creationId xmlns:a16="http://schemas.microsoft.com/office/drawing/2014/main" id="{F86AEDA9-A7D4-C8F3-C5E6-393E77AA4EE9}"/>
                </a:ext>
              </a:extLst>
            </p:cNvPr>
            <p:cNvCxnSpPr>
              <a:cxnSpLocks/>
              <a:stCxn id="25" idx="3"/>
              <a:endCxn id="39" idx="1"/>
            </p:cNvCxnSpPr>
            <p:nvPr/>
          </p:nvCxnSpPr>
          <p:spPr>
            <a:xfrm flipV="1">
              <a:off x="3837936" y="1722909"/>
              <a:ext cx="518040" cy="2451800"/>
            </a:xfrm>
            <a:prstGeom prst="bentConnector3">
              <a:avLst>
                <a:gd name="adj1" fmla="val 50000"/>
              </a:avLst>
            </a:prstGeom>
            <a:ln w="28575">
              <a:headEnd type="none" w="med" len="med"/>
              <a:tailEnd type="none" w="med" len="med"/>
            </a:ln>
          </p:spPr>
          <p:style>
            <a:lnRef idx="1">
              <a:schemeClr val="accent6"/>
            </a:lnRef>
            <a:fillRef idx="0">
              <a:schemeClr val="accent6"/>
            </a:fillRef>
            <a:effectRef idx="0">
              <a:schemeClr val="accent6"/>
            </a:effectRef>
            <a:fontRef idx="minor">
              <a:schemeClr val="tx1"/>
            </a:fontRef>
          </p:style>
        </p:cxnSp>
      </p:grpSp>
      <p:grpSp>
        <p:nvGrpSpPr>
          <p:cNvPr id="53" name="Gruppo 52">
            <a:extLst>
              <a:ext uri="{FF2B5EF4-FFF2-40B4-BE49-F238E27FC236}">
                <a16:creationId xmlns:a16="http://schemas.microsoft.com/office/drawing/2014/main" id="{B21DA128-167B-85FA-4ED6-1EE66FCBEB2F}"/>
              </a:ext>
            </a:extLst>
          </p:cNvPr>
          <p:cNvGrpSpPr/>
          <p:nvPr/>
        </p:nvGrpSpPr>
        <p:grpSpPr>
          <a:xfrm>
            <a:off x="4384782" y="2016844"/>
            <a:ext cx="3240000" cy="4040420"/>
            <a:chOff x="4384782" y="2016844"/>
            <a:chExt cx="3240000" cy="4040420"/>
          </a:xfrm>
        </p:grpSpPr>
        <p:sp>
          <p:nvSpPr>
            <p:cNvPr id="54" name="CasellaDiTesto 53">
              <a:extLst>
                <a:ext uri="{FF2B5EF4-FFF2-40B4-BE49-F238E27FC236}">
                  <a16:creationId xmlns:a16="http://schemas.microsoft.com/office/drawing/2014/main" id="{5FFB4916-0949-AF83-3D18-2DAB45E66FF7}"/>
                </a:ext>
              </a:extLst>
            </p:cNvPr>
            <p:cNvSpPr txBox="1"/>
            <p:nvPr/>
          </p:nvSpPr>
          <p:spPr>
            <a:xfrm>
              <a:off x="4384782" y="2016844"/>
              <a:ext cx="3240000" cy="252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lIns="72000" tIns="36000" rIns="72000" bIns="36000" rtlCol="0" anchor="ctr" anchorCtr="0">
              <a:noAutofit/>
            </a:bodyPr>
            <a:lstStyle/>
            <a:p>
              <a:pPr marL="171450" indent="-171450">
                <a:buFont typeface="Wingdings" panose="05000000000000000000" pitchFamily="2" charset="2"/>
                <a:buChar char="§"/>
              </a:pPr>
              <a:r>
                <a:rPr lang="it-IT" sz="1000" dirty="0">
                  <a:solidFill>
                    <a:schemeClr val="bg1">
                      <a:lumMod val="75000"/>
                    </a:schemeClr>
                  </a:solidFill>
                </a:rPr>
                <a:t>Consultazione dati catastali</a:t>
              </a:r>
            </a:p>
          </p:txBody>
        </p:sp>
        <p:sp>
          <p:nvSpPr>
            <p:cNvPr id="55" name="CasellaDiTesto 54">
              <a:extLst>
                <a:ext uri="{FF2B5EF4-FFF2-40B4-BE49-F238E27FC236}">
                  <a16:creationId xmlns:a16="http://schemas.microsoft.com/office/drawing/2014/main" id="{7A086077-F14D-3776-7F68-24E787BCB868}"/>
                </a:ext>
              </a:extLst>
            </p:cNvPr>
            <p:cNvSpPr txBox="1"/>
            <p:nvPr/>
          </p:nvSpPr>
          <p:spPr>
            <a:xfrm>
              <a:off x="4384782" y="2321973"/>
              <a:ext cx="3240000" cy="252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lIns="72000" tIns="36000" rIns="72000" bIns="36000" rtlCol="0" anchor="ctr" anchorCtr="0">
              <a:noAutofit/>
            </a:bodyPr>
            <a:lstStyle/>
            <a:p>
              <a:pPr marL="171450" indent="-171450">
                <a:buFont typeface="Wingdings" panose="05000000000000000000" pitchFamily="2" charset="2"/>
                <a:buChar char="§"/>
              </a:pPr>
              <a:r>
                <a:rPr lang="it-IT" sz="1000" dirty="0">
                  <a:solidFill>
                    <a:schemeClr val="bg1">
                      <a:lumMod val="75000"/>
                    </a:schemeClr>
                  </a:solidFill>
                </a:rPr>
                <a:t>Consultazione valori immobiliari dichiarati</a:t>
              </a:r>
            </a:p>
          </p:txBody>
        </p:sp>
        <p:sp>
          <p:nvSpPr>
            <p:cNvPr id="56" name="CasellaDiTesto 55">
              <a:extLst>
                <a:ext uri="{FF2B5EF4-FFF2-40B4-BE49-F238E27FC236}">
                  <a16:creationId xmlns:a16="http://schemas.microsoft.com/office/drawing/2014/main" id="{EE1615EB-63B4-9189-B96D-769C92657F48}"/>
                </a:ext>
              </a:extLst>
            </p:cNvPr>
            <p:cNvSpPr txBox="1"/>
            <p:nvPr/>
          </p:nvSpPr>
          <p:spPr>
            <a:xfrm>
              <a:off x="4384782" y="2627102"/>
              <a:ext cx="3240000" cy="360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lIns="72000" tIns="36000" rIns="72000" bIns="36000" rtlCol="0" anchor="ctr" anchorCtr="0">
              <a:noAutofit/>
            </a:bodyPr>
            <a:lstStyle/>
            <a:p>
              <a:pPr marL="171450" indent="-171450">
                <a:buFont typeface="Wingdings" panose="05000000000000000000" pitchFamily="2" charset="2"/>
                <a:buChar char="§"/>
              </a:pPr>
              <a:r>
                <a:rPr lang="it-IT" sz="1000" dirty="0">
                  <a:solidFill>
                    <a:schemeClr val="bg1">
                      <a:lumMod val="75000"/>
                    </a:schemeClr>
                  </a:solidFill>
                </a:rPr>
                <a:t>Consultazioni visure, planimetrie e ispezioni ipotecarie dei propri immobili</a:t>
              </a:r>
            </a:p>
          </p:txBody>
        </p:sp>
        <p:sp>
          <p:nvSpPr>
            <p:cNvPr id="57" name="CasellaDiTesto 56">
              <a:extLst>
                <a:ext uri="{FF2B5EF4-FFF2-40B4-BE49-F238E27FC236}">
                  <a16:creationId xmlns:a16="http://schemas.microsoft.com/office/drawing/2014/main" id="{D09BC095-B1C3-77F1-85F1-AD1C3F25CB0D}"/>
                </a:ext>
              </a:extLst>
            </p:cNvPr>
            <p:cNvSpPr txBox="1"/>
            <p:nvPr/>
          </p:nvSpPr>
          <p:spPr>
            <a:xfrm>
              <a:off x="4384782" y="3040231"/>
              <a:ext cx="3240000" cy="252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lIns="72000" tIns="36000" rIns="72000" bIns="36000" rtlCol="0" anchor="ctr" anchorCtr="0">
              <a:noAutofit/>
            </a:bodyPr>
            <a:lstStyle/>
            <a:p>
              <a:pPr marL="171450" indent="-171450">
                <a:buFont typeface="Wingdings" panose="05000000000000000000" pitchFamily="2" charset="2"/>
                <a:buChar char="§"/>
              </a:pPr>
              <a:r>
                <a:rPr lang="it-IT" sz="1000" dirty="0">
                  <a:solidFill>
                    <a:schemeClr val="bg1">
                      <a:lumMod val="75000"/>
                    </a:schemeClr>
                  </a:solidFill>
                </a:rPr>
                <a:t>Contratti di locazione</a:t>
              </a:r>
            </a:p>
          </p:txBody>
        </p:sp>
        <p:sp>
          <p:nvSpPr>
            <p:cNvPr id="58" name="CasellaDiTesto 57">
              <a:extLst>
                <a:ext uri="{FF2B5EF4-FFF2-40B4-BE49-F238E27FC236}">
                  <a16:creationId xmlns:a16="http://schemas.microsoft.com/office/drawing/2014/main" id="{D4DA9F37-D4A5-3B60-25CF-2F649F6A1AD6}"/>
                </a:ext>
              </a:extLst>
            </p:cNvPr>
            <p:cNvSpPr txBox="1"/>
            <p:nvPr/>
          </p:nvSpPr>
          <p:spPr>
            <a:xfrm>
              <a:off x="4384782" y="3345360"/>
              <a:ext cx="3240000" cy="360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lIns="72000" tIns="36000" rIns="72000" bIns="36000" rtlCol="0" anchor="ctr" anchorCtr="0">
              <a:noAutofit/>
            </a:bodyPr>
            <a:lstStyle/>
            <a:p>
              <a:pPr marL="171450" indent="-171450">
                <a:buFont typeface="Wingdings" panose="05000000000000000000" pitchFamily="2" charset="2"/>
                <a:buChar char="§"/>
              </a:pPr>
              <a:r>
                <a:rPr lang="it-IT" sz="1000" dirty="0">
                  <a:solidFill>
                    <a:schemeClr val="bg1">
                      <a:lumMod val="75000"/>
                    </a:schemeClr>
                  </a:solidFill>
                </a:rPr>
                <a:t>Interrogazione del registro delle comunicazioni ipotecarie</a:t>
              </a:r>
            </a:p>
          </p:txBody>
        </p:sp>
        <p:sp>
          <p:nvSpPr>
            <p:cNvPr id="59" name="CasellaDiTesto 58">
              <a:extLst>
                <a:ext uri="{FF2B5EF4-FFF2-40B4-BE49-F238E27FC236}">
                  <a16:creationId xmlns:a16="http://schemas.microsoft.com/office/drawing/2014/main" id="{23790FA0-1787-A87B-D125-67E894F19D8C}"/>
                </a:ext>
              </a:extLst>
            </p:cNvPr>
            <p:cNvSpPr txBox="1"/>
            <p:nvPr/>
          </p:nvSpPr>
          <p:spPr>
            <a:xfrm>
              <a:off x="4384782" y="3758489"/>
              <a:ext cx="3240000" cy="360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lIns="72000" tIns="36000" rIns="72000" bIns="36000" rtlCol="0" anchor="ctr" anchorCtr="0">
              <a:noAutofit/>
            </a:bodyPr>
            <a:lstStyle/>
            <a:p>
              <a:pPr marL="171450" indent="-171450">
                <a:buFont typeface="Wingdings" panose="05000000000000000000" pitchFamily="2" charset="2"/>
                <a:buChar char="§"/>
              </a:pPr>
              <a:r>
                <a:rPr lang="it-IT" sz="1000" dirty="0">
                  <a:solidFill>
                    <a:schemeClr val="bg1">
                      <a:lumMod val="75000"/>
                    </a:schemeClr>
                  </a:solidFill>
                </a:rPr>
                <a:t>Osservatorio del Mercato Immobiliare (OMI) - Quotazioni Immobiliari</a:t>
              </a:r>
            </a:p>
          </p:txBody>
        </p:sp>
        <p:sp>
          <p:nvSpPr>
            <p:cNvPr id="60" name="CasellaDiTesto 59">
              <a:extLst>
                <a:ext uri="{FF2B5EF4-FFF2-40B4-BE49-F238E27FC236}">
                  <a16:creationId xmlns:a16="http://schemas.microsoft.com/office/drawing/2014/main" id="{4FB183D2-CBD2-57A1-C56A-6AEA3F9A8C4A}"/>
                </a:ext>
              </a:extLst>
            </p:cNvPr>
            <p:cNvSpPr txBox="1"/>
            <p:nvPr/>
          </p:nvSpPr>
          <p:spPr>
            <a:xfrm>
              <a:off x="4384782" y="4171618"/>
              <a:ext cx="3240000" cy="252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lIns="72000" tIns="36000" rIns="72000" bIns="36000" rtlCol="0" anchor="ctr" anchorCtr="0">
              <a:noAutofit/>
            </a:bodyPr>
            <a:lstStyle/>
            <a:p>
              <a:pPr marL="171450" indent="-171450">
                <a:buFont typeface="Wingdings" panose="05000000000000000000" pitchFamily="2" charset="2"/>
                <a:buChar char="§"/>
              </a:pPr>
              <a:r>
                <a:rPr lang="it-IT" sz="1000" dirty="0">
                  <a:solidFill>
                    <a:schemeClr val="bg1">
                      <a:lumMod val="75000"/>
                    </a:schemeClr>
                  </a:solidFill>
                </a:rPr>
                <a:t>Osservatorio del Mercato Immobiliare (OMI) - Richieste</a:t>
              </a:r>
            </a:p>
          </p:txBody>
        </p:sp>
        <p:sp>
          <p:nvSpPr>
            <p:cNvPr id="61" name="CasellaDiTesto 60">
              <a:extLst>
                <a:ext uri="{FF2B5EF4-FFF2-40B4-BE49-F238E27FC236}">
                  <a16:creationId xmlns:a16="http://schemas.microsoft.com/office/drawing/2014/main" id="{2FB00DDC-9C10-03F9-887E-A3731E8C6FBE}"/>
                </a:ext>
              </a:extLst>
            </p:cNvPr>
            <p:cNvSpPr txBox="1"/>
            <p:nvPr/>
          </p:nvSpPr>
          <p:spPr>
            <a:xfrm>
              <a:off x="4384782" y="4476747"/>
              <a:ext cx="3240000" cy="252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lIns="72000" tIns="36000" rIns="72000" bIns="36000" rtlCol="0" anchor="ctr" anchorCtr="0">
              <a:noAutofit/>
            </a:bodyPr>
            <a:lstStyle/>
            <a:p>
              <a:pPr marL="171450" indent="-171450">
                <a:buFont typeface="Wingdings" panose="05000000000000000000" pitchFamily="2" charset="2"/>
                <a:buChar char="§"/>
              </a:pPr>
              <a:r>
                <a:rPr lang="it-IT" sz="1000" dirty="0">
                  <a:solidFill>
                    <a:schemeClr val="bg1">
                      <a:lumMod val="75000"/>
                    </a:schemeClr>
                  </a:solidFill>
                </a:rPr>
                <a:t>Registrazione atti privati</a:t>
              </a:r>
            </a:p>
          </p:txBody>
        </p:sp>
        <p:sp>
          <p:nvSpPr>
            <p:cNvPr id="62" name="CasellaDiTesto 61">
              <a:extLst>
                <a:ext uri="{FF2B5EF4-FFF2-40B4-BE49-F238E27FC236}">
                  <a16:creationId xmlns:a16="http://schemas.microsoft.com/office/drawing/2014/main" id="{E9BEC2CF-168F-D924-B20A-F59A7FEEAFEB}"/>
                </a:ext>
              </a:extLst>
            </p:cNvPr>
            <p:cNvSpPr txBox="1"/>
            <p:nvPr/>
          </p:nvSpPr>
          <p:spPr>
            <a:xfrm>
              <a:off x="4384782" y="4781876"/>
              <a:ext cx="3240000" cy="360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lIns="72000" tIns="36000" rIns="72000" bIns="36000" rtlCol="0" anchor="ctr" anchorCtr="0">
              <a:noAutofit/>
            </a:bodyPr>
            <a:lstStyle/>
            <a:p>
              <a:pPr marL="171450" indent="-171450">
                <a:buFont typeface="Wingdings" panose="05000000000000000000" pitchFamily="2" charset="2"/>
                <a:buChar char="§"/>
              </a:pPr>
              <a:r>
                <a:rPr lang="it-IT" sz="1000" dirty="0">
                  <a:solidFill>
                    <a:schemeClr val="bg1">
                      <a:lumMod val="75000"/>
                    </a:schemeClr>
                  </a:solidFill>
                </a:rPr>
                <a:t>Osservatorio del Mercato Immobiliare (OMI) - Volumi delle Compravendita</a:t>
              </a:r>
            </a:p>
          </p:txBody>
        </p:sp>
        <p:sp>
          <p:nvSpPr>
            <p:cNvPr id="63" name="CasellaDiTesto 62">
              <a:extLst>
                <a:ext uri="{FF2B5EF4-FFF2-40B4-BE49-F238E27FC236}">
                  <a16:creationId xmlns:a16="http://schemas.microsoft.com/office/drawing/2014/main" id="{25AA62BB-E42F-4A15-637D-34C5FAA3702C}"/>
                </a:ext>
              </a:extLst>
            </p:cNvPr>
            <p:cNvSpPr txBox="1"/>
            <p:nvPr/>
          </p:nvSpPr>
          <p:spPr>
            <a:xfrm>
              <a:off x="4384782" y="5195005"/>
              <a:ext cx="3240000" cy="252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lIns="72000" tIns="36000" rIns="72000" bIns="36000" rtlCol="0" anchor="ctr" anchorCtr="0">
              <a:noAutofit/>
            </a:bodyPr>
            <a:lstStyle/>
            <a:p>
              <a:pPr marL="171450" indent="-171450">
                <a:buFont typeface="Wingdings" panose="05000000000000000000" pitchFamily="2" charset="2"/>
                <a:buChar char="§"/>
              </a:pPr>
              <a:r>
                <a:rPr lang="it-IT" sz="1000" dirty="0">
                  <a:solidFill>
                    <a:schemeClr val="bg1">
                      <a:lumMod val="75000"/>
                    </a:schemeClr>
                  </a:solidFill>
                </a:rPr>
                <a:t>Modello Unico immobiliare (MUI)</a:t>
              </a:r>
            </a:p>
          </p:txBody>
        </p:sp>
        <p:sp>
          <p:nvSpPr>
            <p:cNvPr id="64" name="CasellaDiTesto 63">
              <a:extLst>
                <a:ext uri="{FF2B5EF4-FFF2-40B4-BE49-F238E27FC236}">
                  <a16:creationId xmlns:a16="http://schemas.microsoft.com/office/drawing/2014/main" id="{E41C18CF-0769-3A88-9182-C3347572103C}"/>
                </a:ext>
              </a:extLst>
            </p:cNvPr>
            <p:cNvSpPr txBox="1"/>
            <p:nvPr/>
          </p:nvSpPr>
          <p:spPr>
            <a:xfrm>
              <a:off x="4384782" y="5500134"/>
              <a:ext cx="3240000" cy="252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lIns="72000" tIns="36000" rIns="72000" bIns="36000" rtlCol="0" anchor="ctr" anchorCtr="0">
              <a:noAutofit/>
            </a:bodyPr>
            <a:lstStyle/>
            <a:p>
              <a:pPr marL="171450" indent="-171450">
                <a:buFont typeface="Wingdings" panose="05000000000000000000" pitchFamily="2" charset="2"/>
                <a:buChar char="§"/>
              </a:pPr>
              <a:r>
                <a:rPr lang="it-IT" sz="1000" dirty="0">
                  <a:solidFill>
                    <a:schemeClr val="bg1">
                      <a:lumMod val="75000"/>
                    </a:schemeClr>
                  </a:solidFill>
                </a:rPr>
                <a:t>Sister</a:t>
              </a:r>
            </a:p>
          </p:txBody>
        </p:sp>
        <p:sp>
          <p:nvSpPr>
            <p:cNvPr id="65" name="CasellaDiTesto 64">
              <a:extLst>
                <a:ext uri="{FF2B5EF4-FFF2-40B4-BE49-F238E27FC236}">
                  <a16:creationId xmlns:a16="http://schemas.microsoft.com/office/drawing/2014/main" id="{6361B2BE-12A0-8279-E999-189F9F4604BB}"/>
                </a:ext>
              </a:extLst>
            </p:cNvPr>
            <p:cNvSpPr txBox="1"/>
            <p:nvPr/>
          </p:nvSpPr>
          <p:spPr>
            <a:xfrm>
              <a:off x="4384782" y="5805264"/>
              <a:ext cx="3240000" cy="252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lIns="72000" tIns="36000" rIns="72000" bIns="36000" rtlCol="0" anchor="ctr" anchorCtr="0">
              <a:noAutofit/>
            </a:bodyPr>
            <a:lstStyle/>
            <a:p>
              <a:pPr marL="171450" indent="-171450">
                <a:buFont typeface="Wingdings" panose="05000000000000000000" pitchFamily="2" charset="2"/>
                <a:buChar char="§"/>
              </a:pPr>
              <a:r>
                <a:rPr lang="it-IT" sz="1000" dirty="0">
                  <a:solidFill>
                    <a:schemeClr val="bg1">
                      <a:lumMod val="75000"/>
                    </a:schemeClr>
                  </a:solidFill>
                </a:rPr>
                <a:t>Adesione ai servizi Sister</a:t>
              </a:r>
            </a:p>
          </p:txBody>
        </p:sp>
      </p:grpSp>
      <p:pic>
        <p:nvPicPr>
          <p:cNvPr id="17" name="Immagine 16">
            <a:extLst>
              <a:ext uri="{FF2B5EF4-FFF2-40B4-BE49-F238E27FC236}">
                <a16:creationId xmlns:a16="http://schemas.microsoft.com/office/drawing/2014/main" id="{CCE61CBD-D1DD-0420-D206-A28C8C4942DB}"/>
              </a:ext>
            </a:extLst>
          </p:cNvPr>
          <p:cNvPicPr>
            <a:picLocks noChangeAspect="1"/>
          </p:cNvPicPr>
          <p:nvPr/>
        </p:nvPicPr>
        <p:blipFill>
          <a:blip r:embed="rId7"/>
          <a:stretch>
            <a:fillRect/>
          </a:stretch>
        </p:blipFill>
        <p:spPr>
          <a:xfrm>
            <a:off x="6012480" y="1376912"/>
            <a:ext cx="2880000" cy="1260000"/>
          </a:xfrm>
          <a:prstGeom prst="rect">
            <a:avLst/>
          </a:prstGeom>
          <a:ln>
            <a:noFill/>
          </a:ln>
          <a:effectLst>
            <a:outerShdw blurRad="292100" dist="139700" dir="2700000" algn="tl" rotWithShape="0">
              <a:srgbClr val="333333">
                <a:alpha val="65000"/>
              </a:srgbClr>
            </a:outerShdw>
          </a:effectLst>
        </p:spPr>
      </p:pic>
      <p:pic>
        <p:nvPicPr>
          <p:cNvPr id="19" name="Immagine 18">
            <a:extLst>
              <a:ext uri="{FF2B5EF4-FFF2-40B4-BE49-F238E27FC236}">
                <a16:creationId xmlns:a16="http://schemas.microsoft.com/office/drawing/2014/main" id="{C90460F2-28BF-C3A3-6F3E-602F7F821ACF}"/>
              </a:ext>
            </a:extLst>
          </p:cNvPr>
          <p:cNvPicPr>
            <a:picLocks noChangeAspect="1"/>
          </p:cNvPicPr>
          <p:nvPr/>
        </p:nvPicPr>
        <p:blipFill>
          <a:blip r:embed="rId8"/>
          <a:stretch>
            <a:fillRect/>
          </a:stretch>
        </p:blipFill>
        <p:spPr>
          <a:xfrm>
            <a:off x="6012480" y="2744340"/>
            <a:ext cx="2880000" cy="1260724"/>
          </a:xfrm>
          <a:prstGeom prst="rect">
            <a:avLst/>
          </a:prstGeom>
          <a:ln>
            <a:noFill/>
          </a:ln>
          <a:effectLst>
            <a:outerShdw blurRad="292100" dist="139700" dir="2700000" algn="tl" rotWithShape="0">
              <a:srgbClr val="333333">
                <a:alpha val="65000"/>
              </a:srgbClr>
            </a:outerShdw>
          </a:effectLst>
        </p:spPr>
      </p:pic>
      <p:sp>
        <p:nvSpPr>
          <p:cNvPr id="3" name="Segnaposto numero diapositiva 2">
            <a:extLst>
              <a:ext uri="{FF2B5EF4-FFF2-40B4-BE49-F238E27FC236}">
                <a16:creationId xmlns:a16="http://schemas.microsoft.com/office/drawing/2014/main" id="{0EE093A6-7B86-C9DF-341B-52316328DFBF}"/>
              </a:ext>
            </a:extLst>
          </p:cNvPr>
          <p:cNvSpPr>
            <a:spLocks noGrp="1"/>
          </p:cNvSpPr>
          <p:nvPr>
            <p:ph type="sldNum" sz="quarter" idx="12"/>
          </p:nvPr>
        </p:nvSpPr>
        <p:spPr/>
        <p:txBody>
          <a:bodyPr/>
          <a:lstStyle/>
          <a:p>
            <a:fld id="{A8CBF5B2-028F-4E29-A8FB-D914875C6F2F}" type="slidenum">
              <a:rPr lang="it-IT" smtClean="0"/>
              <a:pPr/>
              <a:t>3</a:t>
            </a:fld>
            <a:endParaRPr lang="it-IT" dirty="0"/>
          </a:p>
        </p:txBody>
      </p:sp>
      <p:pic>
        <p:nvPicPr>
          <p:cNvPr id="43" name="Immagine 42">
            <a:extLst>
              <a:ext uri="{FF2B5EF4-FFF2-40B4-BE49-F238E27FC236}">
                <a16:creationId xmlns:a16="http://schemas.microsoft.com/office/drawing/2014/main" id="{55011CE9-030A-36C9-7532-1F4F3796F5E2}"/>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012480" y="4058524"/>
            <a:ext cx="2880000" cy="1108392"/>
          </a:xfrm>
          <a:prstGeom prst="rect">
            <a:avLst/>
          </a:prstGeom>
          <a:ln>
            <a:noFill/>
          </a:ln>
          <a:effectLst>
            <a:outerShdw blurRad="292100" dist="139700" dir="2700000" algn="tl" rotWithShape="0">
              <a:srgbClr val="333333">
                <a:alpha val="65000"/>
              </a:srgbClr>
            </a:outerShdw>
          </a:effectLst>
        </p:spPr>
      </p:pic>
      <p:pic>
        <p:nvPicPr>
          <p:cNvPr id="44" name="Immagine 43">
            <a:extLst>
              <a:ext uri="{FF2B5EF4-FFF2-40B4-BE49-F238E27FC236}">
                <a16:creationId xmlns:a16="http://schemas.microsoft.com/office/drawing/2014/main" id="{943981C2-9349-9FB6-30E3-C58F0E3F7870}"/>
              </a:ext>
            </a:extLst>
          </p:cNvPr>
          <p:cNvPicPr>
            <a:picLocks noChangeAspect="1"/>
          </p:cNvPicPr>
          <p:nvPr/>
        </p:nvPicPr>
        <p:blipFill>
          <a:blip r:embed="rId10"/>
          <a:stretch>
            <a:fillRect/>
          </a:stretch>
        </p:blipFill>
        <p:spPr>
          <a:xfrm>
            <a:off x="5998077" y="5247360"/>
            <a:ext cx="2880000" cy="10619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6406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left)">
                                      <p:cBhvr>
                                        <p:cTn id="11" dur="500"/>
                                        <p:tgtEl>
                                          <p:spTgt spid="5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wipe(up)">
                                      <p:cBhvr>
                                        <p:cTn id="16" dur="500"/>
                                        <p:tgtEl>
                                          <p:spTgt spid="5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par>
                          <p:cTn id="21" fill="hold">
                            <p:stCondLst>
                              <p:cond delay="0"/>
                            </p:stCondLst>
                            <p:childTnLst>
                              <p:par>
                                <p:cTn id="22" presetID="22" presetClass="entr" presetSubtype="8"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left)">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left)">
                                      <p:cBhvr>
                                        <p:cTn id="3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magine 17" descr="Immagine che contiene giocattolo&#10;&#10;Descrizione generata automaticamente">
            <a:extLst>
              <a:ext uri="{FF2B5EF4-FFF2-40B4-BE49-F238E27FC236}">
                <a16:creationId xmlns:a16="http://schemas.microsoft.com/office/drawing/2014/main" id="{1ACDF1F5-CFD5-9B7F-585C-3071F3E145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4175720"/>
            <a:ext cx="2143125" cy="2133600"/>
          </a:xfrm>
          <a:prstGeom prst="rect">
            <a:avLst/>
          </a:prstGeom>
        </p:spPr>
      </p:pic>
      <p:sp>
        <p:nvSpPr>
          <p:cNvPr id="2" name="Segnaposto piè di pagina 1">
            <a:extLst>
              <a:ext uri="{FF2B5EF4-FFF2-40B4-BE49-F238E27FC236}">
                <a16:creationId xmlns:a16="http://schemas.microsoft.com/office/drawing/2014/main" id="{A2E29DCD-5460-97A2-3BF0-C0B03CF4D700}"/>
              </a:ext>
            </a:extLst>
          </p:cNvPr>
          <p:cNvSpPr>
            <a:spLocks noGrp="1"/>
          </p:cNvSpPr>
          <p:nvPr>
            <p:ph type="ftr" sz="quarter" idx="11"/>
          </p:nvPr>
        </p:nvSpPr>
        <p:spPr/>
        <p:txBody>
          <a:bodyPr/>
          <a:lstStyle/>
          <a:p>
            <a:r>
              <a:rPr lang="it-IT"/>
              <a:t>Evoluzione dei servizi di consultazione ed aggiornamento del CT e del CF</a:t>
            </a:r>
            <a:endParaRPr lang="it-IT" dirty="0"/>
          </a:p>
        </p:txBody>
      </p:sp>
      <p:sp>
        <p:nvSpPr>
          <p:cNvPr id="3" name="Titolo 2">
            <a:extLst>
              <a:ext uri="{FF2B5EF4-FFF2-40B4-BE49-F238E27FC236}">
                <a16:creationId xmlns:a16="http://schemas.microsoft.com/office/drawing/2014/main" id="{60E7430F-6D2C-618A-09A8-82DA285B519A}"/>
              </a:ext>
            </a:extLst>
          </p:cNvPr>
          <p:cNvSpPr>
            <a:spLocks noGrp="1"/>
          </p:cNvSpPr>
          <p:nvPr>
            <p:ph type="title"/>
          </p:nvPr>
        </p:nvSpPr>
        <p:spPr/>
        <p:txBody>
          <a:bodyPr>
            <a:normAutofit/>
          </a:bodyPr>
          <a:lstStyle/>
          <a:p>
            <a:r>
              <a:rPr lang="it-IT" dirty="0"/>
              <a:t>Decreti legislativi n. 219 e 220 - 30 dicembre 2023</a:t>
            </a:r>
          </a:p>
        </p:txBody>
      </p:sp>
      <p:sp>
        <p:nvSpPr>
          <p:cNvPr id="4" name="CasellaDiTesto 3">
            <a:extLst>
              <a:ext uri="{FF2B5EF4-FFF2-40B4-BE49-F238E27FC236}">
                <a16:creationId xmlns:a16="http://schemas.microsoft.com/office/drawing/2014/main" id="{54EC31D8-016A-3A24-EBD1-CD1A6BE10F33}"/>
              </a:ext>
            </a:extLst>
          </p:cNvPr>
          <p:cNvSpPr txBox="1"/>
          <p:nvPr/>
        </p:nvSpPr>
        <p:spPr>
          <a:xfrm>
            <a:off x="1331914" y="1636821"/>
            <a:ext cx="7416800" cy="646331"/>
          </a:xfrm>
          <a:prstGeom prst="rect">
            <a:avLst/>
          </a:prstGeom>
          <a:noFill/>
        </p:spPr>
        <p:txBody>
          <a:bodyPr wrap="square">
            <a:spAutoFit/>
          </a:bodyPr>
          <a:lstStyle/>
          <a:p>
            <a:pPr algn="just"/>
            <a:r>
              <a:rPr lang="it-IT" dirty="0"/>
              <a:t>I decreti hanno introdotto rilevanti modifiche al </a:t>
            </a:r>
            <a:r>
              <a:rPr lang="it-IT" b="1" dirty="0">
                <a:solidFill>
                  <a:schemeClr val="accent6">
                    <a:lumMod val="75000"/>
                  </a:schemeClr>
                </a:solidFill>
              </a:rPr>
              <a:t>processo tributario </a:t>
            </a:r>
            <a:r>
              <a:rPr lang="it-IT" dirty="0"/>
              <a:t>ed allo </a:t>
            </a:r>
            <a:r>
              <a:rPr lang="it-IT" b="1" dirty="0">
                <a:solidFill>
                  <a:schemeClr val="accent6">
                    <a:lumMod val="75000"/>
                  </a:schemeClr>
                </a:solidFill>
              </a:rPr>
              <a:t>Statuto del Contribuente</a:t>
            </a:r>
          </a:p>
        </p:txBody>
      </p:sp>
      <p:sp>
        <p:nvSpPr>
          <p:cNvPr id="9" name="Segnaposto numero diapositiva 8">
            <a:extLst>
              <a:ext uri="{FF2B5EF4-FFF2-40B4-BE49-F238E27FC236}">
                <a16:creationId xmlns:a16="http://schemas.microsoft.com/office/drawing/2014/main" id="{C0381152-1EEB-C9D6-1371-832D2917CABC}"/>
              </a:ext>
            </a:extLst>
          </p:cNvPr>
          <p:cNvSpPr>
            <a:spLocks noGrp="1"/>
          </p:cNvSpPr>
          <p:nvPr>
            <p:ph type="sldNum" sz="quarter" idx="12"/>
          </p:nvPr>
        </p:nvSpPr>
        <p:spPr/>
        <p:txBody>
          <a:bodyPr/>
          <a:lstStyle/>
          <a:p>
            <a:fld id="{A8CBF5B2-028F-4E29-A8FB-D914875C6F2F}" type="slidenum">
              <a:rPr lang="it-IT" smtClean="0"/>
              <a:pPr/>
              <a:t>30</a:t>
            </a:fld>
            <a:endParaRPr lang="it-IT" dirty="0"/>
          </a:p>
        </p:txBody>
      </p:sp>
      <p:pic>
        <p:nvPicPr>
          <p:cNvPr id="10" name="Immagine 9">
            <a:extLst>
              <a:ext uri="{FF2B5EF4-FFF2-40B4-BE49-F238E27FC236}">
                <a16:creationId xmlns:a16="http://schemas.microsoft.com/office/drawing/2014/main" id="{BEB1B863-12CE-E294-54EB-DF55A1AD36BC}"/>
              </a:ext>
            </a:extLst>
          </p:cNvPr>
          <p:cNvPicPr>
            <a:picLocks noChangeAspect="1"/>
          </p:cNvPicPr>
          <p:nvPr/>
        </p:nvPicPr>
        <p:blipFill>
          <a:blip r:embed="rId3"/>
          <a:stretch>
            <a:fillRect/>
          </a:stretch>
        </p:blipFill>
        <p:spPr>
          <a:xfrm>
            <a:off x="287616" y="1636821"/>
            <a:ext cx="828000" cy="554400"/>
          </a:xfrm>
          <a:prstGeom prst="rect">
            <a:avLst/>
          </a:prstGeom>
          <a:ln>
            <a:noFill/>
          </a:ln>
          <a:effectLst>
            <a:outerShdw blurRad="292100" dist="139700" dir="2700000" algn="tl" rotWithShape="0">
              <a:srgbClr val="333333">
                <a:alpha val="65000"/>
              </a:srgbClr>
            </a:outerShdw>
          </a:effectLst>
        </p:spPr>
      </p:pic>
      <p:sp>
        <p:nvSpPr>
          <p:cNvPr id="5" name="Rettangolo 4">
            <a:extLst>
              <a:ext uri="{FF2B5EF4-FFF2-40B4-BE49-F238E27FC236}">
                <a16:creationId xmlns:a16="http://schemas.microsoft.com/office/drawing/2014/main" id="{7683A66A-6036-9482-F9D6-02869D5F2811}"/>
              </a:ext>
            </a:extLst>
          </p:cNvPr>
          <p:cNvSpPr/>
          <p:nvPr/>
        </p:nvSpPr>
        <p:spPr>
          <a:xfrm>
            <a:off x="827584" y="2789868"/>
            <a:ext cx="4176464" cy="923330"/>
          </a:xfrm>
          <a:prstGeom prst="rect">
            <a:avLst/>
          </a:prstGeom>
          <a:noFill/>
        </p:spPr>
        <p:txBody>
          <a:bodyPr wrap="square" lIns="91440" tIns="45720" rIns="91440" bIns="45720">
            <a:spAutoFit/>
          </a:bodyPr>
          <a:lstStyle/>
          <a:p>
            <a:r>
              <a:rPr lang="it-IT" sz="5400" b="1" dirty="0">
                <a:ln w="9525">
                  <a:solidFill>
                    <a:schemeClr val="bg2">
                      <a:lumMod val="75000"/>
                    </a:schemeClr>
                  </a:solidFill>
                  <a:prstDash val="solid"/>
                </a:ln>
                <a:solidFill>
                  <a:schemeClr val="accent5"/>
                </a:solidFill>
                <a:effectLst>
                  <a:outerShdw blurRad="12700" dist="38100" dir="2700000" algn="tl" rotWithShape="0">
                    <a:schemeClr val="accent5">
                      <a:lumMod val="60000"/>
                      <a:lumOff val="40000"/>
                    </a:schemeClr>
                  </a:outerShdw>
                </a:effectLst>
              </a:rPr>
              <a:t>Autotutela</a:t>
            </a:r>
          </a:p>
        </p:txBody>
      </p:sp>
      <p:sp>
        <p:nvSpPr>
          <p:cNvPr id="6" name="Rettangolo 5">
            <a:extLst>
              <a:ext uri="{FF2B5EF4-FFF2-40B4-BE49-F238E27FC236}">
                <a16:creationId xmlns:a16="http://schemas.microsoft.com/office/drawing/2014/main" id="{87EA026D-CF9D-C33E-6603-CDEBF6FDC57F}"/>
              </a:ext>
            </a:extLst>
          </p:cNvPr>
          <p:cNvSpPr/>
          <p:nvPr/>
        </p:nvSpPr>
        <p:spPr>
          <a:xfrm>
            <a:off x="827584" y="3717032"/>
            <a:ext cx="4973806" cy="923330"/>
          </a:xfrm>
          <a:prstGeom prst="rect">
            <a:avLst/>
          </a:prstGeom>
          <a:noFill/>
        </p:spPr>
        <p:txBody>
          <a:bodyPr wrap="square" lIns="91440" tIns="45720" rIns="91440" bIns="45720">
            <a:spAutoFit/>
          </a:bodyPr>
          <a:lstStyle/>
          <a:p>
            <a:r>
              <a:rPr lang="it-IT" sz="5400" b="1" cap="none" spc="0" dirty="0">
                <a:ln w="9525">
                  <a:solidFill>
                    <a:schemeClr val="bg2">
                      <a:lumMod val="75000"/>
                    </a:schemeClr>
                  </a:solidFill>
                  <a:prstDash val="solid"/>
                </a:ln>
                <a:solidFill>
                  <a:srgbClr val="00B050"/>
                </a:solidFill>
                <a:effectLst>
                  <a:outerShdw blurRad="12700" dist="38100" dir="2700000" algn="tl" rotWithShape="0">
                    <a:schemeClr val="accent5">
                      <a:lumMod val="60000"/>
                      <a:lumOff val="40000"/>
                    </a:schemeClr>
                  </a:outerShdw>
                </a:effectLst>
              </a:rPr>
              <a:t>Contraddittorio</a:t>
            </a:r>
          </a:p>
        </p:txBody>
      </p:sp>
      <p:sp>
        <p:nvSpPr>
          <p:cNvPr id="7" name="Rettangolo 6">
            <a:extLst>
              <a:ext uri="{FF2B5EF4-FFF2-40B4-BE49-F238E27FC236}">
                <a16:creationId xmlns:a16="http://schemas.microsoft.com/office/drawing/2014/main" id="{F3E1D8C6-2CB6-4E60-42AD-2C3F9FD618A6}"/>
              </a:ext>
            </a:extLst>
          </p:cNvPr>
          <p:cNvSpPr/>
          <p:nvPr/>
        </p:nvSpPr>
        <p:spPr>
          <a:xfrm>
            <a:off x="827584" y="4665910"/>
            <a:ext cx="4176464" cy="923330"/>
          </a:xfrm>
          <a:prstGeom prst="rect">
            <a:avLst/>
          </a:prstGeom>
          <a:noFill/>
        </p:spPr>
        <p:txBody>
          <a:bodyPr wrap="square" lIns="91440" tIns="45720" rIns="91440" bIns="45720">
            <a:spAutoFit/>
          </a:bodyPr>
          <a:lstStyle/>
          <a:p>
            <a:r>
              <a:rPr lang="it-IT" sz="5400" b="1" dirty="0">
                <a:ln w="9525">
                  <a:solidFill>
                    <a:schemeClr val="bg2">
                      <a:lumMod val="75000"/>
                    </a:schemeClr>
                  </a:solidFill>
                  <a:prstDash val="solid"/>
                </a:ln>
                <a:solidFill>
                  <a:srgbClr val="FF0000"/>
                </a:solidFill>
                <a:effectLst>
                  <a:outerShdw blurRad="12700" dist="38100" dir="2700000" algn="tl" rotWithShape="0">
                    <a:schemeClr val="accent5">
                      <a:lumMod val="60000"/>
                      <a:lumOff val="40000"/>
                    </a:schemeClr>
                  </a:outerShdw>
                </a:effectLst>
              </a:rPr>
              <a:t>Mediazione</a:t>
            </a:r>
          </a:p>
        </p:txBody>
      </p:sp>
      <p:pic>
        <p:nvPicPr>
          <p:cNvPr id="16" name="Immagine 15" descr="Immagine che contiene bilancia&#10;&#10;Descrizione generata automaticamente">
            <a:extLst>
              <a:ext uri="{FF2B5EF4-FFF2-40B4-BE49-F238E27FC236}">
                <a16:creationId xmlns:a16="http://schemas.microsoft.com/office/drawing/2014/main" id="{34AD795F-9CD5-B274-0E14-BD4E1FBCD4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0263" y="2428909"/>
            <a:ext cx="2828925" cy="1619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435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A2E29DCD-5460-97A2-3BF0-C0B03CF4D700}"/>
              </a:ext>
            </a:extLst>
          </p:cNvPr>
          <p:cNvSpPr>
            <a:spLocks noGrp="1"/>
          </p:cNvSpPr>
          <p:nvPr>
            <p:ph type="ftr" sz="quarter" idx="11"/>
          </p:nvPr>
        </p:nvSpPr>
        <p:spPr/>
        <p:txBody>
          <a:bodyPr/>
          <a:lstStyle/>
          <a:p>
            <a:r>
              <a:rPr lang="it-IT"/>
              <a:t>Evoluzione dei servizi di consultazione ed aggiornamento del CT e del CF</a:t>
            </a:r>
            <a:endParaRPr lang="it-IT" dirty="0"/>
          </a:p>
        </p:txBody>
      </p:sp>
      <p:sp>
        <p:nvSpPr>
          <p:cNvPr id="9" name="Segnaposto numero diapositiva 8">
            <a:extLst>
              <a:ext uri="{FF2B5EF4-FFF2-40B4-BE49-F238E27FC236}">
                <a16:creationId xmlns:a16="http://schemas.microsoft.com/office/drawing/2014/main" id="{C0381152-1EEB-C9D6-1371-832D2917CABC}"/>
              </a:ext>
            </a:extLst>
          </p:cNvPr>
          <p:cNvSpPr>
            <a:spLocks noGrp="1"/>
          </p:cNvSpPr>
          <p:nvPr>
            <p:ph type="sldNum" sz="quarter" idx="12"/>
          </p:nvPr>
        </p:nvSpPr>
        <p:spPr/>
        <p:txBody>
          <a:bodyPr/>
          <a:lstStyle/>
          <a:p>
            <a:fld id="{A8CBF5B2-028F-4E29-A8FB-D914875C6F2F}" type="slidenum">
              <a:rPr lang="it-IT" smtClean="0"/>
              <a:pPr/>
              <a:t>31</a:t>
            </a:fld>
            <a:endParaRPr lang="it-IT" dirty="0"/>
          </a:p>
        </p:txBody>
      </p:sp>
      <p:graphicFrame>
        <p:nvGraphicFramePr>
          <p:cNvPr id="12" name="Diagramma 11">
            <a:extLst>
              <a:ext uri="{FF2B5EF4-FFF2-40B4-BE49-F238E27FC236}">
                <a16:creationId xmlns:a16="http://schemas.microsoft.com/office/drawing/2014/main" id="{3BF4558B-7BB7-1A80-193A-ACE0C42CE1AA}"/>
              </a:ext>
            </a:extLst>
          </p:cNvPr>
          <p:cNvGraphicFramePr/>
          <p:nvPr>
            <p:extLst>
              <p:ext uri="{D42A27DB-BD31-4B8C-83A1-F6EECF244321}">
                <p14:modId xmlns:p14="http://schemas.microsoft.com/office/powerpoint/2010/main" val="2524885713"/>
              </p:ext>
            </p:extLst>
          </p:nvPr>
        </p:nvGraphicFramePr>
        <p:xfrm>
          <a:off x="335358" y="764704"/>
          <a:ext cx="7128792"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Gruppo 12">
            <a:extLst>
              <a:ext uri="{FF2B5EF4-FFF2-40B4-BE49-F238E27FC236}">
                <a16:creationId xmlns:a16="http://schemas.microsoft.com/office/drawing/2014/main" id="{FF58E60E-C0A6-E2CD-2A68-8BDA3AD26B67}"/>
              </a:ext>
            </a:extLst>
          </p:cNvPr>
          <p:cNvGrpSpPr/>
          <p:nvPr/>
        </p:nvGrpSpPr>
        <p:grpSpPr>
          <a:xfrm>
            <a:off x="3425403" y="4215272"/>
            <a:ext cx="1146597" cy="1146727"/>
            <a:chOff x="1875192" y="3893832"/>
            <a:chExt cx="1146597" cy="1146727"/>
          </a:xfrm>
          <a:solidFill>
            <a:srgbClr val="FFFF00"/>
          </a:solidFill>
        </p:grpSpPr>
        <p:sp>
          <p:nvSpPr>
            <p:cNvPr id="14" name="Ovale 13">
              <a:extLst>
                <a:ext uri="{FF2B5EF4-FFF2-40B4-BE49-F238E27FC236}">
                  <a16:creationId xmlns:a16="http://schemas.microsoft.com/office/drawing/2014/main" id="{AD5E94D9-13E3-9958-4B94-261FF4FB121E}"/>
                </a:ext>
              </a:extLst>
            </p:cNvPr>
            <p:cNvSpPr/>
            <p:nvPr/>
          </p:nvSpPr>
          <p:spPr>
            <a:xfrm>
              <a:off x="1875192" y="3893832"/>
              <a:ext cx="1146597" cy="1146727"/>
            </a:xfrm>
            <a:prstGeom prst="ellipse">
              <a:avLst/>
            </a:prstGeom>
            <a:grpFill/>
          </p:spPr>
          <p:style>
            <a:lnRef idx="2">
              <a:schemeClr val="lt1">
                <a:hueOff val="0"/>
                <a:satOff val="0"/>
                <a:lumOff val="0"/>
                <a:alphaOff val="0"/>
              </a:schemeClr>
            </a:lnRef>
            <a:fillRef idx="1">
              <a:schemeClr val="accent2">
                <a:hueOff val="3641181"/>
                <a:satOff val="-4541"/>
                <a:lumOff val="1068"/>
                <a:alphaOff val="0"/>
              </a:schemeClr>
            </a:fillRef>
            <a:effectRef idx="0">
              <a:schemeClr val="accent2">
                <a:hueOff val="3641181"/>
                <a:satOff val="-4541"/>
                <a:lumOff val="1068"/>
                <a:alphaOff val="0"/>
              </a:schemeClr>
            </a:effectRef>
            <a:fontRef idx="minor">
              <a:schemeClr val="lt1"/>
            </a:fontRef>
          </p:style>
          <p:txBody>
            <a:bodyPr/>
            <a:lstStyle/>
            <a:p>
              <a:endParaRPr lang="it-IT"/>
            </a:p>
          </p:txBody>
        </p:sp>
        <p:sp>
          <p:nvSpPr>
            <p:cNvPr id="15" name="Ovale 4">
              <a:extLst>
                <a:ext uri="{FF2B5EF4-FFF2-40B4-BE49-F238E27FC236}">
                  <a16:creationId xmlns:a16="http://schemas.microsoft.com/office/drawing/2014/main" id="{72682B2F-9901-F5F8-BC73-2E7C98877D3F}"/>
                </a:ext>
              </a:extLst>
            </p:cNvPr>
            <p:cNvSpPr txBox="1"/>
            <p:nvPr/>
          </p:nvSpPr>
          <p:spPr>
            <a:xfrm>
              <a:off x="2043107" y="4061766"/>
              <a:ext cx="810767" cy="81085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it-IT" sz="1000" kern="1200" dirty="0" err="1">
                  <a:solidFill>
                    <a:schemeClr val="tx1"/>
                  </a:solidFill>
                </a:rPr>
                <a:t>IstanzeWeb</a:t>
              </a:r>
              <a:endParaRPr lang="it-IT" sz="1000" kern="1200" dirty="0">
                <a:solidFill>
                  <a:schemeClr val="tx1"/>
                </a:solidFill>
              </a:endParaRPr>
            </a:p>
          </p:txBody>
        </p:sp>
      </p:grpSp>
      <p:sp>
        <p:nvSpPr>
          <p:cNvPr id="17" name="Sottotitolo 2">
            <a:extLst>
              <a:ext uri="{FF2B5EF4-FFF2-40B4-BE49-F238E27FC236}">
                <a16:creationId xmlns:a16="http://schemas.microsoft.com/office/drawing/2014/main" id="{ABDBEF46-DC53-A182-9517-855F36C6EB0F}"/>
              </a:ext>
            </a:extLst>
          </p:cNvPr>
          <p:cNvSpPr txBox="1">
            <a:spLocks/>
          </p:cNvSpPr>
          <p:nvPr/>
        </p:nvSpPr>
        <p:spPr>
          <a:xfrm>
            <a:off x="4815693" y="4413436"/>
            <a:ext cx="4104456" cy="86409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ts val="1900"/>
              </a:lnSpc>
              <a:buFont typeface="Arial" panose="020B0604020202020204" pitchFamily="34" charset="0"/>
              <a:buNone/>
            </a:pPr>
            <a:endParaRPr lang="it-IT" b="1" i="1" dirty="0">
              <a:solidFill>
                <a:schemeClr val="accent6">
                  <a:lumMod val="75000"/>
                </a:schemeClr>
              </a:solidFill>
              <a:cs typeface="Times New Roman" pitchFamily="18" charset="0"/>
            </a:endParaRPr>
          </a:p>
          <a:p>
            <a:pPr marL="0" lvl="1" indent="0" algn="ctr">
              <a:lnSpc>
                <a:spcPts val="3200"/>
              </a:lnSpc>
              <a:spcBef>
                <a:spcPts val="0"/>
              </a:spcBef>
              <a:buNone/>
            </a:pPr>
            <a:r>
              <a:rPr lang="it-IT" sz="3000" b="1" i="1" dirty="0">
                <a:solidFill>
                  <a:schemeClr val="accent6">
                    <a:lumMod val="75000"/>
                  </a:schemeClr>
                </a:solidFill>
                <a:cs typeface="Times New Roman" pitchFamily="18" charset="0"/>
              </a:rPr>
              <a:t>Grazie per l’attenzione</a:t>
            </a:r>
          </a:p>
        </p:txBody>
      </p:sp>
      <p:grpSp>
        <p:nvGrpSpPr>
          <p:cNvPr id="19" name="Gruppo 18">
            <a:extLst>
              <a:ext uri="{FF2B5EF4-FFF2-40B4-BE49-F238E27FC236}">
                <a16:creationId xmlns:a16="http://schemas.microsoft.com/office/drawing/2014/main" id="{A6E8400E-F4A9-C20E-F6C5-DF388CD77E0A}"/>
              </a:ext>
            </a:extLst>
          </p:cNvPr>
          <p:cNvGrpSpPr/>
          <p:nvPr/>
        </p:nvGrpSpPr>
        <p:grpSpPr>
          <a:xfrm>
            <a:off x="4865563" y="2780513"/>
            <a:ext cx="1146597" cy="1146727"/>
            <a:chOff x="1875192" y="3893832"/>
            <a:chExt cx="1146597" cy="1146727"/>
          </a:xfrm>
          <a:solidFill>
            <a:srgbClr val="FFCCFF"/>
          </a:solidFill>
        </p:grpSpPr>
        <p:sp>
          <p:nvSpPr>
            <p:cNvPr id="20" name="Ovale 19">
              <a:extLst>
                <a:ext uri="{FF2B5EF4-FFF2-40B4-BE49-F238E27FC236}">
                  <a16:creationId xmlns:a16="http://schemas.microsoft.com/office/drawing/2014/main" id="{3E60FB76-0591-60AB-1DB5-A9B16185F3B1}"/>
                </a:ext>
              </a:extLst>
            </p:cNvPr>
            <p:cNvSpPr/>
            <p:nvPr/>
          </p:nvSpPr>
          <p:spPr>
            <a:xfrm>
              <a:off x="1875192" y="3893832"/>
              <a:ext cx="1146597" cy="1146727"/>
            </a:xfrm>
            <a:prstGeom prst="ellipse">
              <a:avLst/>
            </a:prstGeom>
            <a:grpFill/>
          </p:spPr>
          <p:style>
            <a:lnRef idx="2">
              <a:schemeClr val="lt1">
                <a:hueOff val="0"/>
                <a:satOff val="0"/>
                <a:lumOff val="0"/>
                <a:alphaOff val="0"/>
              </a:schemeClr>
            </a:lnRef>
            <a:fillRef idx="1">
              <a:schemeClr val="accent2">
                <a:hueOff val="3641181"/>
                <a:satOff val="-4541"/>
                <a:lumOff val="1068"/>
                <a:alphaOff val="0"/>
              </a:schemeClr>
            </a:fillRef>
            <a:effectRef idx="0">
              <a:schemeClr val="accent2">
                <a:hueOff val="3641181"/>
                <a:satOff val="-4541"/>
                <a:lumOff val="1068"/>
                <a:alphaOff val="0"/>
              </a:schemeClr>
            </a:effectRef>
            <a:fontRef idx="minor">
              <a:schemeClr val="lt1"/>
            </a:fontRef>
          </p:style>
          <p:txBody>
            <a:bodyPr/>
            <a:lstStyle/>
            <a:p>
              <a:endParaRPr lang="it-IT"/>
            </a:p>
          </p:txBody>
        </p:sp>
        <p:sp>
          <p:nvSpPr>
            <p:cNvPr id="21" name="Ovale 4">
              <a:extLst>
                <a:ext uri="{FF2B5EF4-FFF2-40B4-BE49-F238E27FC236}">
                  <a16:creationId xmlns:a16="http://schemas.microsoft.com/office/drawing/2014/main" id="{D3EB9CA4-A24B-36BA-E867-38E77CE325B8}"/>
                </a:ext>
              </a:extLst>
            </p:cNvPr>
            <p:cNvSpPr txBox="1"/>
            <p:nvPr/>
          </p:nvSpPr>
          <p:spPr>
            <a:xfrm>
              <a:off x="2043107" y="4061766"/>
              <a:ext cx="810767" cy="81085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it-IT" sz="1000" kern="1200" dirty="0" err="1">
                  <a:solidFill>
                    <a:schemeClr val="tx1"/>
                  </a:solidFill>
                </a:rPr>
                <a:t>VolturaWeb</a:t>
              </a:r>
              <a:endParaRPr lang="it-IT" sz="1000" kern="1200" dirty="0">
                <a:solidFill>
                  <a:schemeClr val="tx1"/>
                </a:solidFill>
              </a:endParaRPr>
            </a:p>
          </p:txBody>
        </p:sp>
      </p:grpSp>
    </p:spTree>
    <p:extLst>
      <p:ext uri="{BB962C8B-B14F-4D97-AF65-F5344CB8AC3E}">
        <p14:creationId xmlns:p14="http://schemas.microsoft.com/office/powerpoint/2010/main" val="201230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ECBE5DFC-4E92-F283-D718-A28D25D6280D}"/>
              </a:ext>
            </a:extLst>
          </p:cNvPr>
          <p:cNvSpPr>
            <a:spLocks noGrp="1"/>
          </p:cNvSpPr>
          <p:nvPr>
            <p:ph type="ftr" sz="quarter" idx="11"/>
          </p:nvPr>
        </p:nvSpPr>
        <p:spPr/>
        <p:txBody>
          <a:bodyPr/>
          <a:lstStyle/>
          <a:p>
            <a:r>
              <a:rPr lang="it-IT"/>
              <a:t>Evoluzione dei servizi di consultazione ed aggiornamento del CT e del CF</a:t>
            </a:r>
            <a:endParaRPr lang="it-IT" dirty="0"/>
          </a:p>
        </p:txBody>
      </p:sp>
      <p:sp>
        <p:nvSpPr>
          <p:cNvPr id="3" name="Titolo 2">
            <a:extLst>
              <a:ext uri="{FF2B5EF4-FFF2-40B4-BE49-F238E27FC236}">
                <a16:creationId xmlns:a16="http://schemas.microsoft.com/office/drawing/2014/main" id="{01E4B5D4-FCA6-E199-1521-154F1A5E9585}"/>
              </a:ext>
            </a:extLst>
          </p:cNvPr>
          <p:cNvSpPr>
            <a:spLocks noGrp="1"/>
          </p:cNvSpPr>
          <p:nvPr>
            <p:ph type="title"/>
          </p:nvPr>
        </p:nvSpPr>
        <p:spPr/>
        <p:txBody>
          <a:bodyPr/>
          <a:lstStyle/>
          <a:p>
            <a:r>
              <a:rPr lang="it-IT" dirty="0"/>
              <a:t>Area riservata - I nuovi servizi catastali</a:t>
            </a:r>
          </a:p>
        </p:txBody>
      </p:sp>
      <p:pic>
        <p:nvPicPr>
          <p:cNvPr id="4" name="Picture 8" descr="Web Application Icons - Free SVG &amp; PNG Web Application Images - Noun Project">
            <a:extLst>
              <a:ext uri="{FF2B5EF4-FFF2-40B4-BE49-F238E27FC236}">
                <a16:creationId xmlns:a16="http://schemas.microsoft.com/office/drawing/2014/main" id="{2ED41CC9-4919-1368-8264-D6DC7DF4BC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156" y="1636420"/>
            <a:ext cx="828000" cy="828000"/>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5C6C3D58-F723-67C4-EDD3-8E8CE9F0454C}"/>
              </a:ext>
            </a:extLst>
          </p:cNvPr>
          <p:cNvSpPr txBox="1"/>
          <p:nvPr/>
        </p:nvSpPr>
        <p:spPr>
          <a:xfrm>
            <a:off x="1345471" y="1638325"/>
            <a:ext cx="7403242" cy="369332"/>
          </a:xfrm>
          <a:prstGeom prst="rect">
            <a:avLst/>
          </a:prstGeom>
          <a:noFill/>
        </p:spPr>
        <p:txBody>
          <a:bodyPr wrap="square" rtlCol="0">
            <a:spAutoFit/>
          </a:bodyPr>
          <a:lstStyle/>
          <a:p>
            <a:r>
              <a:rPr lang="it-IT" b="1" dirty="0">
                <a:latin typeface="Century Gothic" panose="020B0502020202020204" pitchFamily="34" charset="0"/>
              </a:rPr>
              <a:t>Caratteristiche comuni ai nuovi Servizi</a:t>
            </a:r>
          </a:p>
        </p:txBody>
      </p:sp>
      <p:sp>
        <p:nvSpPr>
          <p:cNvPr id="6" name="CasellaDiTesto 5">
            <a:extLst>
              <a:ext uri="{FF2B5EF4-FFF2-40B4-BE49-F238E27FC236}">
                <a16:creationId xmlns:a16="http://schemas.microsoft.com/office/drawing/2014/main" id="{F91FB31A-AAB4-4F6F-08A4-9B1211FC7200}"/>
              </a:ext>
            </a:extLst>
          </p:cNvPr>
          <p:cNvSpPr txBox="1"/>
          <p:nvPr/>
        </p:nvSpPr>
        <p:spPr>
          <a:xfrm>
            <a:off x="405061" y="2426320"/>
            <a:ext cx="4959027" cy="3939540"/>
          </a:xfrm>
          <a:prstGeom prst="rect">
            <a:avLst/>
          </a:prstGeom>
          <a:noFill/>
        </p:spPr>
        <p:txBody>
          <a:bodyPr wrap="square" rtlCol="0">
            <a:spAutoFit/>
          </a:bodyPr>
          <a:lstStyle/>
          <a:p>
            <a:pPr marL="342900" indent="-342900">
              <a:buFont typeface="Wingdings" panose="05000000000000000000" pitchFamily="2" charset="2"/>
              <a:buChar char="§"/>
            </a:pPr>
            <a:r>
              <a:rPr lang="it-IT" sz="2000" dirty="0"/>
              <a:t>Per </a:t>
            </a:r>
            <a:r>
              <a:rPr lang="it-IT" sz="2000" b="1" dirty="0">
                <a:solidFill>
                  <a:schemeClr val="accent6">
                    <a:lumMod val="75000"/>
                  </a:schemeClr>
                </a:solidFill>
              </a:rPr>
              <a:t>accedere al servizio </a:t>
            </a:r>
            <a:r>
              <a:rPr lang="it-IT" sz="2000" dirty="0"/>
              <a:t>non è necessario installare alcun componente </a:t>
            </a:r>
            <a:r>
              <a:rPr lang="it-IT" sz="2000" i="1" dirty="0"/>
              <a:t>software</a:t>
            </a:r>
            <a:r>
              <a:rPr lang="it-IT" sz="2000" dirty="0"/>
              <a:t> sulla propria postazione di lavoro.</a:t>
            </a:r>
          </a:p>
          <a:p>
            <a:pPr marL="361950"/>
            <a:r>
              <a:rPr lang="it-IT" sz="2000" dirty="0"/>
              <a:t>E’ sufficiente profilarsi nell’area riservata del sito internet dell’Agenzia delle entrate</a:t>
            </a:r>
          </a:p>
          <a:p>
            <a:pPr marL="342900" indent="-342900">
              <a:spcBef>
                <a:spcPts val="1200"/>
              </a:spcBef>
              <a:buFont typeface="Wingdings" panose="05000000000000000000" pitchFamily="2" charset="2"/>
              <a:buChar char="§"/>
            </a:pPr>
            <a:r>
              <a:rPr lang="it-IT" sz="2000" dirty="0"/>
              <a:t>Il servizio rende disponibile un </a:t>
            </a:r>
            <a:r>
              <a:rPr lang="it-IT" sz="2000" b="1" dirty="0">
                <a:solidFill>
                  <a:schemeClr val="accent6">
                    <a:lumMod val="75000"/>
                  </a:schemeClr>
                </a:solidFill>
              </a:rPr>
              <a:t>ambiente di gestione</a:t>
            </a:r>
            <a:r>
              <a:rPr lang="it-IT" sz="2000" dirty="0"/>
              <a:t>:</a:t>
            </a:r>
          </a:p>
          <a:p>
            <a:pPr marL="800100" lvl="1" indent="-342900">
              <a:buFont typeface="Wingdings" panose="05000000000000000000" pitchFamily="2" charset="2"/>
              <a:buChar char="ü"/>
            </a:pPr>
            <a:r>
              <a:rPr lang="it-IT" sz="2000" dirty="0"/>
              <a:t>dei documenti (istanze, dichiarazioni, ecc.) in corso di redazione e presentati </a:t>
            </a:r>
          </a:p>
          <a:p>
            <a:pPr marL="800100" lvl="1" indent="-342900">
              <a:buFont typeface="Wingdings" panose="05000000000000000000" pitchFamily="2" charset="2"/>
              <a:buChar char="ü"/>
            </a:pPr>
            <a:r>
              <a:rPr lang="it-IT" sz="2000" dirty="0"/>
              <a:t>delle richieste presentate</a:t>
            </a:r>
          </a:p>
          <a:p>
            <a:pPr marL="800100" lvl="1" indent="-342900">
              <a:buFont typeface="Wingdings" panose="05000000000000000000" pitchFamily="2" charset="2"/>
              <a:buChar char="ü"/>
            </a:pPr>
            <a:r>
              <a:rPr lang="it-IT" sz="2000" dirty="0"/>
              <a:t>delle ricevute di presentazione o comunicazioni di rifiuto</a:t>
            </a:r>
          </a:p>
        </p:txBody>
      </p:sp>
      <p:pic>
        <p:nvPicPr>
          <p:cNvPr id="18" name="Immagine 17">
            <a:extLst>
              <a:ext uri="{FF2B5EF4-FFF2-40B4-BE49-F238E27FC236}">
                <a16:creationId xmlns:a16="http://schemas.microsoft.com/office/drawing/2014/main" id="{920BC211-471B-549A-063D-EBBE4DFB6BAE}"/>
              </a:ext>
            </a:extLst>
          </p:cNvPr>
          <p:cNvPicPr>
            <a:picLocks noChangeAspect="1"/>
          </p:cNvPicPr>
          <p:nvPr/>
        </p:nvPicPr>
        <p:blipFill>
          <a:blip r:embed="rId3"/>
          <a:stretch>
            <a:fillRect/>
          </a:stretch>
        </p:blipFill>
        <p:spPr>
          <a:xfrm>
            <a:off x="5458254" y="3700756"/>
            <a:ext cx="3434226" cy="2608564"/>
          </a:xfrm>
          <a:prstGeom prst="rect">
            <a:avLst/>
          </a:prstGeom>
          <a:ln>
            <a:noFill/>
          </a:ln>
          <a:effectLst>
            <a:outerShdw blurRad="292100" dist="139700" dir="2700000" algn="tl" rotWithShape="0">
              <a:srgbClr val="333333">
                <a:alpha val="65000"/>
              </a:srgbClr>
            </a:outerShdw>
          </a:effectLst>
        </p:spPr>
      </p:pic>
      <p:pic>
        <p:nvPicPr>
          <p:cNvPr id="16" name="Immagine 15">
            <a:extLst>
              <a:ext uri="{FF2B5EF4-FFF2-40B4-BE49-F238E27FC236}">
                <a16:creationId xmlns:a16="http://schemas.microsoft.com/office/drawing/2014/main" id="{487E6919-DA87-CFF1-88FF-DE62D5C45571}"/>
              </a:ext>
            </a:extLst>
          </p:cNvPr>
          <p:cNvPicPr>
            <a:picLocks noChangeAspect="1"/>
          </p:cNvPicPr>
          <p:nvPr/>
        </p:nvPicPr>
        <p:blipFill>
          <a:blip r:embed="rId4"/>
          <a:stretch>
            <a:fillRect/>
          </a:stretch>
        </p:blipFill>
        <p:spPr>
          <a:xfrm>
            <a:off x="6806017" y="2430413"/>
            <a:ext cx="1942447" cy="1596620"/>
          </a:xfrm>
          <a:prstGeom prst="rect">
            <a:avLst/>
          </a:prstGeom>
          <a:ln>
            <a:noFill/>
          </a:ln>
          <a:effectLst>
            <a:outerShdw blurRad="292100" dist="139700" dir="2700000" algn="tl" rotWithShape="0">
              <a:srgbClr val="333333">
                <a:alpha val="65000"/>
              </a:srgbClr>
            </a:outerShdw>
          </a:effectLst>
        </p:spPr>
      </p:pic>
      <p:sp>
        <p:nvSpPr>
          <p:cNvPr id="7" name="Segnaposto numero diapositiva 6">
            <a:extLst>
              <a:ext uri="{FF2B5EF4-FFF2-40B4-BE49-F238E27FC236}">
                <a16:creationId xmlns:a16="http://schemas.microsoft.com/office/drawing/2014/main" id="{D0A05B98-7E6E-D666-33F4-B04848EAD1BA}"/>
              </a:ext>
            </a:extLst>
          </p:cNvPr>
          <p:cNvSpPr>
            <a:spLocks noGrp="1"/>
          </p:cNvSpPr>
          <p:nvPr>
            <p:ph type="sldNum" sz="quarter" idx="12"/>
          </p:nvPr>
        </p:nvSpPr>
        <p:spPr/>
        <p:txBody>
          <a:bodyPr/>
          <a:lstStyle/>
          <a:p>
            <a:fld id="{A8CBF5B2-028F-4E29-A8FB-D914875C6F2F}" type="slidenum">
              <a:rPr lang="it-IT" smtClean="0"/>
              <a:pPr/>
              <a:t>4</a:t>
            </a:fld>
            <a:endParaRPr lang="it-IT" dirty="0"/>
          </a:p>
        </p:txBody>
      </p:sp>
    </p:spTree>
    <p:extLst>
      <p:ext uri="{BB962C8B-B14F-4D97-AF65-F5344CB8AC3E}">
        <p14:creationId xmlns:p14="http://schemas.microsoft.com/office/powerpoint/2010/main" val="1430647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E37776C1-D76F-E929-F6E6-6D77ED990AF8}"/>
              </a:ext>
            </a:extLst>
          </p:cNvPr>
          <p:cNvSpPr>
            <a:spLocks noGrp="1"/>
          </p:cNvSpPr>
          <p:nvPr>
            <p:ph type="ftr" sz="quarter" idx="11"/>
          </p:nvPr>
        </p:nvSpPr>
        <p:spPr/>
        <p:txBody>
          <a:bodyPr/>
          <a:lstStyle/>
          <a:p>
            <a:r>
              <a:rPr lang="it-IT"/>
              <a:t>Evoluzione dei servizi di consultazione ed aggiornamento del CT e del CF</a:t>
            </a:r>
            <a:endParaRPr lang="it-IT" dirty="0"/>
          </a:p>
        </p:txBody>
      </p:sp>
      <p:sp>
        <p:nvSpPr>
          <p:cNvPr id="3" name="Titolo 2">
            <a:extLst>
              <a:ext uri="{FF2B5EF4-FFF2-40B4-BE49-F238E27FC236}">
                <a16:creationId xmlns:a16="http://schemas.microsoft.com/office/drawing/2014/main" id="{D2A841BD-4EBF-5B97-7010-FB7AC0357B8D}"/>
              </a:ext>
            </a:extLst>
          </p:cNvPr>
          <p:cNvSpPr>
            <a:spLocks noGrp="1"/>
          </p:cNvSpPr>
          <p:nvPr>
            <p:ph type="title"/>
          </p:nvPr>
        </p:nvSpPr>
        <p:spPr/>
        <p:txBody>
          <a:bodyPr/>
          <a:lstStyle/>
          <a:p>
            <a:r>
              <a:rPr lang="it-IT" dirty="0"/>
              <a:t>Area riservata - I nuovi servizi catastali</a:t>
            </a:r>
          </a:p>
        </p:txBody>
      </p:sp>
      <p:pic>
        <p:nvPicPr>
          <p:cNvPr id="4" name="Picture 8" descr="Web Application Icons - Free SVG &amp; PNG Web Application Images - Noun Project">
            <a:extLst>
              <a:ext uri="{FF2B5EF4-FFF2-40B4-BE49-F238E27FC236}">
                <a16:creationId xmlns:a16="http://schemas.microsoft.com/office/drawing/2014/main" id="{F77A6F52-768F-D612-C1A8-4F168A7DBA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156" y="1636420"/>
            <a:ext cx="828000" cy="828000"/>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87D01455-5EEF-B20C-151A-8C8E33ED855C}"/>
              </a:ext>
            </a:extLst>
          </p:cNvPr>
          <p:cNvSpPr txBox="1"/>
          <p:nvPr/>
        </p:nvSpPr>
        <p:spPr>
          <a:xfrm>
            <a:off x="1345471" y="1638325"/>
            <a:ext cx="7403242" cy="369332"/>
          </a:xfrm>
          <a:prstGeom prst="rect">
            <a:avLst/>
          </a:prstGeom>
          <a:noFill/>
        </p:spPr>
        <p:txBody>
          <a:bodyPr wrap="square" rtlCol="0">
            <a:spAutoFit/>
          </a:bodyPr>
          <a:lstStyle/>
          <a:p>
            <a:r>
              <a:rPr lang="it-IT" b="1" dirty="0">
                <a:latin typeface="Century Gothic" panose="020B0502020202020204" pitchFamily="34" charset="0"/>
              </a:rPr>
              <a:t>Caratteristiche comuni ai nuovi Servizi</a:t>
            </a:r>
          </a:p>
        </p:txBody>
      </p:sp>
      <p:sp>
        <p:nvSpPr>
          <p:cNvPr id="6" name="CasellaDiTesto 5">
            <a:extLst>
              <a:ext uri="{FF2B5EF4-FFF2-40B4-BE49-F238E27FC236}">
                <a16:creationId xmlns:a16="http://schemas.microsoft.com/office/drawing/2014/main" id="{8551F537-50E0-495B-4C37-7B4549F05566}"/>
              </a:ext>
            </a:extLst>
          </p:cNvPr>
          <p:cNvSpPr txBox="1"/>
          <p:nvPr/>
        </p:nvSpPr>
        <p:spPr>
          <a:xfrm>
            <a:off x="405061" y="2426320"/>
            <a:ext cx="5535091" cy="3477875"/>
          </a:xfrm>
          <a:prstGeom prst="rect">
            <a:avLst/>
          </a:prstGeom>
          <a:noFill/>
        </p:spPr>
        <p:txBody>
          <a:bodyPr wrap="square" rtlCol="0">
            <a:spAutoFit/>
          </a:bodyPr>
          <a:lstStyle/>
          <a:p>
            <a:pPr marL="342900" indent="-342900">
              <a:buFont typeface="Wingdings" panose="05000000000000000000" pitchFamily="2" charset="2"/>
              <a:buChar char="§"/>
            </a:pPr>
            <a:r>
              <a:rPr lang="it-IT" sz="2000" dirty="0"/>
              <a:t>Utilizzano i dati di autenticazione all’area riservata per l’</a:t>
            </a:r>
            <a:r>
              <a:rPr lang="it-IT" sz="2000" b="1" dirty="0">
                <a:solidFill>
                  <a:schemeClr val="accent6">
                    <a:lumMod val="75000"/>
                  </a:schemeClr>
                </a:solidFill>
              </a:rPr>
              <a:t>identificazione dell’utente</a:t>
            </a:r>
          </a:p>
          <a:p>
            <a:pPr marL="342900" indent="-342900">
              <a:buFont typeface="Wingdings" panose="05000000000000000000" pitchFamily="2" charset="2"/>
              <a:buChar char="§"/>
            </a:pPr>
            <a:endParaRPr lang="it-IT" sz="2000" b="1" dirty="0">
              <a:solidFill>
                <a:schemeClr val="accent6">
                  <a:lumMod val="75000"/>
                </a:schemeClr>
              </a:solidFill>
            </a:endParaRPr>
          </a:p>
          <a:p>
            <a:pPr marL="342900" indent="-342900">
              <a:buFont typeface="Wingdings" panose="05000000000000000000" pitchFamily="2" charset="2"/>
              <a:buChar char="§"/>
            </a:pPr>
            <a:r>
              <a:rPr lang="it-IT" sz="2000" dirty="0"/>
              <a:t>Utilizzano l’eventuale </a:t>
            </a:r>
            <a:r>
              <a:rPr lang="it-IT" sz="2000" b="1" dirty="0">
                <a:solidFill>
                  <a:schemeClr val="accent6">
                    <a:lumMod val="75000"/>
                  </a:schemeClr>
                </a:solidFill>
              </a:rPr>
              <a:t>delega </a:t>
            </a:r>
            <a:r>
              <a:rPr lang="it-IT" sz="2000" dirty="0"/>
              <a:t>registrata nel sistema </a:t>
            </a:r>
            <a:r>
              <a:rPr lang="it-IT" sz="2000" b="1" dirty="0">
                <a:solidFill>
                  <a:schemeClr val="accent6">
                    <a:lumMod val="75000"/>
                  </a:schemeClr>
                </a:solidFill>
              </a:rPr>
              <a:t>Fisconline/Entratel</a:t>
            </a:r>
          </a:p>
          <a:p>
            <a:pPr marL="342900" indent="-342900">
              <a:buFont typeface="Wingdings" panose="05000000000000000000" pitchFamily="2" charset="2"/>
              <a:buChar char="§"/>
            </a:pPr>
            <a:endParaRPr lang="it-IT" sz="2000" b="1" dirty="0">
              <a:solidFill>
                <a:schemeClr val="accent6">
                  <a:lumMod val="75000"/>
                </a:schemeClr>
              </a:solidFill>
            </a:endParaRPr>
          </a:p>
          <a:p>
            <a:pPr marL="342900" indent="-342900">
              <a:buFont typeface="Wingdings" panose="05000000000000000000" pitchFamily="2" charset="2"/>
              <a:buChar char="§"/>
            </a:pPr>
            <a:r>
              <a:rPr lang="it-IT" sz="2000" dirty="0"/>
              <a:t>Dove possibile </a:t>
            </a:r>
            <a:r>
              <a:rPr lang="it-IT" sz="2000" b="1" dirty="0">
                <a:solidFill>
                  <a:schemeClr val="accent6">
                    <a:lumMod val="75000"/>
                  </a:schemeClr>
                </a:solidFill>
              </a:rPr>
              <a:t>assistono l’utente</a:t>
            </a:r>
            <a:r>
              <a:rPr lang="it-IT" sz="2000" dirty="0"/>
              <a:t> nella compilazione della richiesta/dichiarazione, eseguendo una </a:t>
            </a:r>
            <a:r>
              <a:rPr lang="it-IT" sz="2000" b="1" dirty="0">
                <a:solidFill>
                  <a:schemeClr val="accent6">
                    <a:lumMod val="75000"/>
                  </a:schemeClr>
                </a:solidFill>
              </a:rPr>
              <a:t>verifica dei dati inseriti</a:t>
            </a:r>
            <a:r>
              <a:rPr lang="it-IT" sz="2000" dirty="0"/>
              <a:t>, formale e sostanziale, utilizzando le informazioni presenti nelle banche dati dell’Agenzia</a:t>
            </a:r>
          </a:p>
        </p:txBody>
      </p:sp>
      <p:pic>
        <p:nvPicPr>
          <p:cNvPr id="2050" name="Picture 2" descr="SPID: strumenti e opportunità per i professionisti - TeamSystem Magazine">
            <a:extLst>
              <a:ext uri="{FF2B5EF4-FFF2-40B4-BE49-F238E27FC236}">
                <a16:creationId xmlns:a16="http://schemas.microsoft.com/office/drawing/2014/main" id="{20628F47-2002-6EC0-638F-91F53DFA9E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7389" y="2430413"/>
            <a:ext cx="2795786" cy="14334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Prorogato il rinnovo certificati di sicurezza Entratel – STUDIO  COMMERCIALISTA DEGNI Cusano Milanino">
            <a:extLst>
              <a:ext uri="{FF2B5EF4-FFF2-40B4-BE49-F238E27FC236}">
                <a16:creationId xmlns:a16="http://schemas.microsoft.com/office/drawing/2014/main" id="{4B1C021F-4BE6-D48E-F022-2F75F63E6E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3429000"/>
            <a:ext cx="1649113" cy="9235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Questionario Con Caselle Di Controllo Compilazione Del Modulo Di Sondaggio  Online Risposta Alle Domande - Fotografie stock e altre immagini di  Questionario - iStock">
            <a:extLst>
              <a:ext uri="{FF2B5EF4-FFF2-40B4-BE49-F238E27FC236}">
                <a16:creationId xmlns:a16="http://schemas.microsoft.com/office/drawing/2014/main" id="{2EA89B21-902F-E658-705A-D8AB9759D7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3800" y="4565650"/>
            <a:ext cx="2619375" cy="17430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Segnaposto numero diapositiva 6">
            <a:extLst>
              <a:ext uri="{FF2B5EF4-FFF2-40B4-BE49-F238E27FC236}">
                <a16:creationId xmlns:a16="http://schemas.microsoft.com/office/drawing/2014/main" id="{A8E934A4-F1C6-E574-41D8-B2DAE4F278B9}"/>
              </a:ext>
            </a:extLst>
          </p:cNvPr>
          <p:cNvSpPr>
            <a:spLocks noGrp="1"/>
          </p:cNvSpPr>
          <p:nvPr>
            <p:ph type="sldNum" sz="quarter" idx="12"/>
          </p:nvPr>
        </p:nvSpPr>
        <p:spPr/>
        <p:txBody>
          <a:bodyPr/>
          <a:lstStyle/>
          <a:p>
            <a:fld id="{A8CBF5B2-028F-4E29-A8FB-D914875C6F2F}" type="slidenum">
              <a:rPr lang="it-IT" smtClean="0"/>
              <a:pPr/>
              <a:t>5</a:t>
            </a:fld>
            <a:endParaRPr lang="it-IT" dirty="0"/>
          </a:p>
        </p:txBody>
      </p:sp>
    </p:spTree>
    <p:extLst>
      <p:ext uri="{BB962C8B-B14F-4D97-AF65-F5344CB8AC3E}">
        <p14:creationId xmlns:p14="http://schemas.microsoft.com/office/powerpoint/2010/main" val="252605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E37776C1-D76F-E929-F6E6-6D77ED990AF8}"/>
              </a:ext>
            </a:extLst>
          </p:cNvPr>
          <p:cNvSpPr>
            <a:spLocks noGrp="1"/>
          </p:cNvSpPr>
          <p:nvPr>
            <p:ph type="ftr" sz="quarter" idx="11"/>
          </p:nvPr>
        </p:nvSpPr>
        <p:spPr/>
        <p:txBody>
          <a:bodyPr/>
          <a:lstStyle/>
          <a:p>
            <a:r>
              <a:rPr lang="it-IT"/>
              <a:t>Evoluzione dei servizi di consultazione ed aggiornamento del CT e del CF</a:t>
            </a:r>
            <a:endParaRPr lang="it-IT" dirty="0"/>
          </a:p>
        </p:txBody>
      </p:sp>
      <p:sp>
        <p:nvSpPr>
          <p:cNvPr id="3" name="Titolo 2">
            <a:extLst>
              <a:ext uri="{FF2B5EF4-FFF2-40B4-BE49-F238E27FC236}">
                <a16:creationId xmlns:a16="http://schemas.microsoft.com/office/drawing/2014/main" id="{D2A841BD-4EBF-5B97-7010-FB7AC0357B8D}"/>
              </a:ext>
            </a:extLst>
          </p:cNvPr>
          <p:cNvSpPr>
            <a:spLocks noGrp="1"/>
          </p:cNvSpPr>
          <p:nvPr>
            <p:ph type="title"/>
          </p:nvPr>
        </p:nvSpPr>
        <p:spPr/>
        <p:txBody>
          <a:bodyPr/>
          <a:lstStyle/>
          <a:p>
            <a:r>
              <a:rPr lang="it-IT" dirty="0"/>
              <a:t>Area riservata - I nuovi servizi catastali</a:t>
            </a:r>
          </a:p>
        </p:txBody>
      </p:sp>
      <p:pic>
        <p:nvPicPr>
          <p:cNvPr id="4" name="Picture 8" descr="Web Application Icons - Free SVG &amp; PNG Web Application Images - Noun Project">
            <a:extLst>
              <a:ext uri="{FF2B5EF4-FFF2-40B4-BE49-F238E27FC236}">
                <a16:creationId xmlns:a16="http://schemas.microsoft.com/office/drawing/2014/main" id="{F77A6F52-768F-D612-C1A8-4F168A7DBA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156" y="1636420"/>
            <a:ext cx="828000" cy="828000"/>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87D01455-5EEF-B20C-151A-8C8E33ED855C}"/>
              </a:ext>
            </a:extLst>
          </p:cNvPr>
          <p:cNvSpPr txBox="1"/>
          <p:nvPr/>
        </p:nvSpPr>
        <p:spPr>
          <a:xfrm>
            <a:off x="1345471" y="1638325"/>
            <a:ext cx="7403242" cy="369332"/>
          </a:xfrm>
          <a:prstGeom prst="rect">
            <a:avLst/>
          </a:prstGeom>
          <a:noFill/>
        </p:spPr>
        <p:txBody>
          <a:bodyPr wrap="square" rtlCol="0">
            <a:spAutoFit/>
          </a:bodyPr>
          <a:lstStyle/>
          <a:p>
            <a:r>
              <a:rPr lang="it-IT" b="1" dirty="0">
                <a:latin typeface="Century Gothic" panose="020B0502020202020204" pitchFamily="34" charset="0"/>
              </a:rPr>
              <a:t>Caratteristiche comuni ai nuovi Servizi</a:t>
            </a:r>
          </a:p>
        </p:txBody>
      </p:sp>
      <p:sp>
        <p:nvSpPr>
          <p:cNvPr id="6" name="CasellaDiTesto 5">
            <a:extLst>
              <a:ext uri="{FF2B5EF4-FFF2-40B4-BE49-F238E27FC236}">
                <a16:creationId xmlns:a16="http://schemas.microsoft.com/office/drawing/2014/main" id="{8551F537-50E0-495B-4C37-7B4549F05566}"/>
              </a:ext>
            </a:extLst>
          </p:cNvPr>
          <p:cNvSpPr txBox="1"/>
          <p:nvPr/>
        </p:nvSpPr>
        <p:spPr>
          <a:xfrm>
            <a:off x="403557" y="2430413"/>
            <a:ext cx="4743002" cy="3631763"/>
          </a:xfrm>
          <a:prstGeom prst="rect">
            <a:avLst/>
          </a:prstGeom>
          <a:noFill/>
        </p:spPr>
        <p:txBody>
          <a:bodyPr wrap="square" rtlCol="0">
            <a:spAutoFit/>
          </a:bodyPr>
          <a:lstStyle/>
          <a:p>
            <a:pPr marL="342900" indent="-342900">
              <a:buFont typeface="Wingdings" panose="05000000000000000000" pitchFamily="2" charset="2"/>
              <a:buChar char="§"/>
            </a:pPr>
            <a:r>
              <a:rPr lang="it-IT" sz="2000" dirty="0"/>
              <a:t>Nel caso di dichiarazioni, consentono di sostituire la compilazione con il caricamento di un </a:t>
            </a:r>
            <a:r>
              <a:rPr lang="it-IT" sz="2000" b="1" dirty="0">
                <a:solidFill>
                  <a:schemeClr val="accent6">
                    <a:lumMod val="75000"/>
                  </a:schemeClr>
                </a:solidFill>
              </a:rPr>
              <a:t>file XML</a:t>
            </a:r>
            <a:r>
              <a:rPr lang="it-IT" sz="2000" dirty="0"/>
              <a:t> contenente i dati della dichiarazione</a:t>
            </a:r>
          </a:p>
          <a:p>
            <a:pPr marL="342900" indent="-342900">
              <a:spcBef>
                <a:spcPts val="600"/>
              </a:spcBef>
              <a:buFont typeface="Wingdings" panose="05000000000000000000" pitchFamily="2" charset="2"/>
              <a:buChar char="§"/>
            </a:pPr>
            <a:r>
              <a:rPr lang="it-IT" sz="2000" dirty="0"/>
              <a:t>In caso di specifica richiesta dell’ufficio, consentono la trasmissione di </a:t>
            </a:r>
            <a:r>
              <a:rPr lang="it-IT" sz="2000" b="1" dirty="0">
                <a:solidFill>
                  <a:schemeClr val="accent6">
                    <a:lumMod val="75000"/>
                  </a:schemeClr>
                </a:solidFill>
              </a:rPr>
              <a:t>documentazione integrativa</a:t>
            </a:r>
            <a:endParaRPr lang="it-IT" sz="2000" dirty="0"/>
          </a:p>
          <a:p>
            <a:pPr marL="342900" indent="-342900">
              <a:spcBef>
                <a:spcPts val="600"/>
              </a:spcBef>
              <a:buFont typeface="Wingdings" panose="05000000000000000000" pitchFamily="2" charset="2"/>
              <a:buChar char="§"/>
            </a:pPr>
            <a:r>
              <a:rPr lang="it-IT" sz="2000" dirty="0"/>
              <a:t>Forniscono un </a:t>
            </a:r>
            <a:r>
              <a:rPr lang="it-IT" sz="2000" b="1" dirty="0">
                <a:solidFill>
                  <a:schemeClr val="accent6">
                    <a:lumMod val="75000"/>
                  </a:schemeClr>
                </a:solidFill>
              </a:rPr>
              <a:t>unico sportello catastale</a:t>
            </a:r>
            <a:r>
              <a:rPr lang="it-IT" sz="2000" dirty="0"/>
              <a:t> </a:t>
            </a:r>
            <a:r>
              <a:rPr lang="it-IT" sz="2000" b="1" dirty="0">
                <a:solidFill>
                  <a:schemeClr val="accent6">
                    <a:lumMod val="75000"/>
                  </a:schemeClr>
                </a:solidFill>
              </a:rPr>
              <a:t>nazionale </a:t>
            </a:r>
            <a:r>
              <a:rPr lang="it-IT" sz="2000" dirty="0"/>
              <a:t>che si occupa di inoltrare la dichiarazione/richiesta all’Ufficio provinciale – Territorio competente</a:t>
            </a:r>
          </a:p>
        </p:txBody>
      </p:sp>
      <p:pic>
        <p:nvPicPr>
          <p:cNvPr id="12" name="Immagine 11">
            <a:extLst>
              <a:ext uri="{FF2B5EF4-FFF2-40B4-BE49-F238E27FC236}">
                <a16:creationId xmlns:a16="http://schemas.microsoft.com/office/drawing/2014/main" id="{2AC1A4E5-787C-04B2-D231-20893E27EF8F}"/>
              </a:ext>
            </a:extLst>
          </p:cNvPr>
          <p:cNvPicPr>
            <a:picLocks noChangeAspect="1"/>
          </p:cNvPicPr>
          <p:nvPr/>
        </p:nvPicPr>
        <p:blipFill>
          <a:blip r:embed="rId3"/>
          <a:stretch>
            <a:fillRect/>
          </a:stretch>
        </p:blipFill>
        <p:spPr>
          <a:xfrm>
            <a:off x="5822929" y="2430413"/>
            <a:ext cx="2935060" cy="2669265"/>
          </a:xfrm>
          <a:prstGeom prst="rect">
            <a:avLst/>
          </a:prstGeom>
          <a:ln>
            <a:noFill/>
          </a:ln>
          <a:effectLst>
            <a:softEdge rad="112500"/>
          </a:effectLst>
        </p:spPr>
      </p:pic>
      <p:sp>
        <p:nvSpPr>
          <p:cNvPr id="16" name="Ovale 15">
            <a:extLst>
              <a:ext uri="{FF2B5EF4-FFF2-40B4-BE49-F238E27FC236}">
                <a16:creationId xmlns:a16="http://schemas.microsoft.com/office/drawing/2014/main" id="{662C39D5-2396-5643-6011-86B8F4E98844}"/>
              </a:ext>
            </a:extLst>
          </p:cNvPr>
          <p:cNvSpPr/>
          <p:nvPr/>
        </p:nvSpPr>
        <p:spPr>
          <a:xfrm>
            <a:off x="6948264" y="3861048"/>
            <a:ext cx="1952606" cy="1952606"/>
          </a:xfrm>
          <a:prstGeom prst="ellipse">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100" name="Picture 4" descr="Cartina Italia Regioni Immagini - Sfoglia 18,995 foto, vettoriali e video  Stock | Adobe Stock">
            <a:extLst>
              <a:ext uri="{FF2B5EF4-FFF2-40B4-BE49-F238E27FC236}">
                <a16:creationId xmlns:a16="http://schemas.microsoft.com/office/drawing/2014/main" id="{BB62D0B3-EA29-F937-580F-DFC4BE1072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2212" y="4188987"/>
            <a:ext cx="1154819" cy="1363064"/>
          </a:xfrm>
          <a:prstGeom prst="rect">
            <a:avLst/>
          </a:prstGeom>
          <a:noFill/>
          <a:extLst>
            <a:ext uri="{909E8E84-426E-40DD-AFC4-6F175D3DCCD1}">
              <a14:hiddenFill xmlns:a14="http://schemas.microsoft.com/office/drawing/2010/main">
                <a:solidFill>
                  <a:srgbClr val="FFFFFF"/>
                </a:solidFill>
              </a14:hiddenFill>
            </a:ext>
          </a:extLst>
        </p:spPr>
      </p:pic>
      <p:pic>
        <p:nvPicPr>
          <p:cNvPr id="15" name="Immagine 14">
            <a:extLst>
              <a:ext uri="{FF2B5EF4-FFF2-40B4-BE49-F238E27FC236}">
                <a16:creationId xmlns:a16="http://schemas.microsoft.com/office/drawing/2014/main" id="{9285B38F-D4FF-1DA3-0BF3-53ADFE2D7515}"/>
              </a:ext>
            </a:extLst>
          </p:cNvPr>
          <p:cNvPicPr>
            <a:picLocks noChangeAspect="1"/>
          </p:cNvPicPr>
          <p:nvPr/>
        </p:nvPicPr>
        <p:blipFill>
          <a:blip r:embed="rId5"/>
          <a:stretch>
            <a:fillRect/>
          </a:stretch>
        </p:blipFill>
        <p:spPr>
          <a:xfrm>
            <a:off x="5364088" y="5106187"/>
            <a:ext cx="2088232" cy="1131125"/>
          </a:xfrm>
          <a:prstGeom prst="rect">
            <a:avLst/>
          </a:prstGeom>
          <a:ln w="57150" cap="rnd">
            <a:solidFill>
              <a:schemeClr val="tx1"/>
            </a:solidFill>
          </a:ln>
        </p:spPr>
      </p:pic>
      <p:cxnSp>
        <p:nvCxnSpPr>
          <p:cNvPr id="18" name="Connettore a gomito 17">
            <a:extLst>
              <a:ext uri="{FF2B5EF4-FFF2-40B4-BE49-F238E27FC236}">
                <a16:creationId xmlns:a16="http://schemas.microsoft.com/office/drawing/2014/main" id="{C30B6C94-F9D4-4D5E-705D-CFFD3BA71844}"/>
              </a:ext>
            </a:extLst>
          </p:cNvPr>
          <p:cNvCxnSpPr>
            <a:stCxn id="15" idx="0"/>
            <a:endCxn id="16" idx="2"/>
          </p:cNvCxnSpPr>
          <p:nvPr/>
        </p:nvCxnSpPr>
        <p:spPr>
          <a:xfrm rot="5400000" flipH="1" flipV="1">
            <a:off x="6543816" y="4701739"/>
            <a:ext cx="268836" cy="540060"/>
          </a:xfrm>
          <a:prstGeom prst="bentConnector2">
            <a:avLst/>
          </a:prstGeom>
          <a:solidFill>
            <a:schemeClr val="bg1"/>
          </a:solidFill>
          <a:ln>
            <a:solidFill>
              <a:srgbClr val="FFC000"/>
            </a:solidFill>
            <a:headEnd type="diamond" w="med" len="med"/>
            <a:tailEnd type="diamond" w="med" len="med"/>
          </a:ln>
        </p:spPr>
        <p:style>
          <a:lnRef idx="2">
            <a:schemeClr val="accent1">
              <a:shade val="15000"/>
            </a:schemeClr>
          </a:lnRef>
          <a:fillRef idx="1">
            <a:schemeClr val="accent1"/>
          </a:fillRef>
          <a:effectRef idx="0">
            <a:schemeClr val="accent1"/>
          </a:effectRef>
          <a:fontRef idx="minor">
            <a:schemeClr val="lt1"/>
          </a:fontRef>
        </p:style>
      </p:cxnSp>
      <p:sp>
        <p:nvSpPr>
          <p:cNvPr id="7" name="Segnaposto numero diapositiva 6">
            <a:extLst>
              <a:ext uri="{FF2B5EF4-FFF2-40B4-BE49-F238E27FC236}">
                <a16:creationId xmlns:a16="http://schemas.microsoft.com/office/drawing/2014/main" id="{5DF9F30E-75EF-2220-8FC6-ADD70956A51E}"/>
              </a:ext>
            </a:extLst>
          </p:cNvPr>
          <p:cNvSpPr>
            <a:spLocks noGrp="1"/>
          </p:cNvSpPr>
          <p:nvPr>
            <p:ph type="sldNum" sz="quarter" idx="12"/>
          </p:nvPr>
        </p:nvSpPr>
        <p:spPr/>
        <p:txBody>
          <a:bodyPr/>
          <a:lstStyle/>
          <a:p>
            <a:fld id="{A8CBF5B2-028F-4E29-A8FB-D914875C6F2F}" type="slidenum">
              <a:rPr lang="it-IT" smtClean="0"/>
              <a:pPr/>
              <a:t>6</a:t>
            </a:fld>
            <a:endParaRPr lang="it-IT" dirty="0"/>
          </a:p>
        </p:txBody>
      </p:sp>
      <p:pic>
        <p:nvPicPr>
          <p:cNvPr id="10" name="Immagine 9">
            <a:extLst>
              <a:ext uri="{FF2B5EF4-FFF2-40B4-BE49-F238E27FC236}">
                <a16:creationId xmlns:a16="http://schemas.microsoft.com/office/drawing/2014/main" id="{4DDDC6A1-D5D2-2F88-79CB-BD5C46FA5452}"/>
              </a:ext>
            </a:extLst>
          </p:cNvPr>
          <p:cNvPicPr>
            <a:picLocks noChangeAspect="1"/>
          </p:cNvPicPr>
          <p:nvPr/>
        </p:nvPicPr>
        <p:blipFill>
          <a:blip r:embed="rId6"/>
          <a:stretch>
            <a:fillRect/>
          </a:stretch>
        </p:blipFill>
        <p:spPr>
          <a:xfrm>
            <a:off x="5102357" y="4051965"/>
            <a:ext cx="876300" cy="657225"/>
          </a:xfrm>
          <a:prstGeom prst="rect">
            <a:avLst/>
          </a:prstGeom>
        </p:spPr>
      </p:pic>
      <p:sp>
        <p:nvSpPr>
          <p:cNvPr id="11" name="CasellaDiTesto 10">
            <a:extLst>
              <a:ext uri="{FF2B5EF4-FFF2-40B4-BE49-F238E27FC236}">
                <a16:creationId xmlns:a16="http://schemas.microsoft.com/office/drawing/2014/main" id="{9A90AF91-BED2-022D-1CC1-F392ABF57722}"/>
              </a:ext>
            </a:extLst>
          </p:cNvPr>
          <p:cNvSpPr txBox="1"/>
          <p:nvPr/>
        </p:nvSpPr>
        <p:spPr>
          <a:xfrm>
            <a:off x="7067022" y="2569831"/>
            <a:ext cx="1606530" cy="523220"/>
          </a:xfrm>
          <a:prstGeom prst="rect">
            <a:avLst/>
          </a:prstGeom>
          <a:noFill/>
        </p:spPr>
        <p:txBody>
          <a:bodyPr wrap="none" rtlCol="0">
            <a:spAutoFit/>
          </a:bodyPr>
          <a:lstStyle/>
          <a:p>
            <a:r>
              <a:rPr lang="it-IT" sz="2800" b="1" dirty="0">
                <a:solidFill>
                  <a:schemeClr val="tx2">
                    <a:lumMod val="60000"/>
                    <a:lumOff val="40000"/>
                  </a:schemeClr>
                </a:solidFill>
              </a:rPr>
              <a:t>&lt; XML / &gt;</a:t>
            </a:r>
          </a:p>
        </p:txBody>
      </p:sp>
    </p:spTree>
    <p:extLst>
      <p:ext uri="{BB962C8B-B14F-4D97-AF65-F5344CB8AC3E}">
        <p14:creationId xmlns:p14="http://schemas.microsoft.com/office/powerpoint/2010/main" val="145380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BA1787E1-2191-5FF1-12DD-086EB67B822F}"/>
              </a:ext>
            </a:extLst>
          </p:cNvPr>
          <p:cNvSpPr>
            <a:spLocks noGrp="1"/>
          </p:cNvSpPr>
          <p:nvPr>
            <p:ph type="ftr" sz="quarter" idx="11"/>
          </p:nvPr>
        </p:nvSpPr>
        <p:spPr/>
        <p:txBody>
          <a:bodyPr/>
          <a:lstStyle/>
          <a:p>
            <a:r>
              <a:rPr lang="it-IT"/>
              <a:t>Evoluzione dei servizi di consultazione ed aggiornamento del CT e del CF</a:t>
            </a:r>
            <a:endParaRPr lang="it-IT" dirty="0"/>
          </a:p>
        </p:txBody>
      </p:sp>
      <p:sp>
        <p:nvSpPr>
          <p:cNvPr id="3" name="Titolo 2">
            <a:extLst>
              <a:ext uri="{FF2B5EF4-FFF2-40B4-BE49-F238E27FC236}">
                <a16:creationId xmlns:a16="http://schemas.microsoft.com/office/drawing/2014/main" id="{5ED193C1-FE81-BBC8-5910-A16B75C1BCF9}"/>
              </a:ext>
            </a:extLst>
          </p:cNvPr>
          <p:cNvSpPr>
            <a:spLocks noGrp="1"/>
          </p:cNvSpPr>
          <p:nvPr>
            <p:ph type="title"/>
          </p:nvPr>
        </p:nvSpPr>
        <p:spPr/>
        <p:txBody>
          <a:bodyPr/>
          <a:lstStyle/>
          <a:p>
            <a:r>
              <a:rPr lang="it-IT" sz="3200" dirty="0"/>
              <a:t>Istanze-WEB (Istanza di rettifica dati catastali)</a:t>
            </a:r>
            <a:endParaRPr lang="it-IT" dirty="0"/>
          </a:p>
        </p:txBody>
      </p:sp>
      <p:pic>
        <p:nvPicPr>
          <p:cNvPr id="5" name="Picture 8" descr="Web Application Icons - Free SVG &amp; PNG Web Application Images - Noun Project">
            <a:extLst>
              <a:ext uri="{FF2B5EF4-FFF2-40B4-BE49-F238E27FC236}">
                <a16:creationId xmlns:a16="http://schemas.microsoft.com/office/drawing/2014/main" id="{C6C559E8-96E1-88F8-0C61-868781655F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156" y="1636420"/>
            <a:ext cx="828000" cy="82800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AFA9721D-43D8-CBDA-20B6-0BB23637EFF0}"/>
              </a:ext>
            </a:extLst>
          </p:cNvPr>
          <p:cNvSpPr txBox="1"/>
          <p:nvPr/>
        </p:nvSpPr>
        <p:spPr>
          <a:xfrm>
            <a:off x="1345471" y="1638325"/>
            <a:ext cx="7403242" cy="369332"/>
          </a:xfrm>
          <a:prstGeom prst="rect">
            <a:avLst/>
          </a:prstGeom>
          <a:noFill/>
        </p:spPr>
        <p:txBody>
          <a:bodyPr wrap="square" rtlCol="0">
            <a:spAutoFit/>
          </a:bodyPr>
          <a:lstStyle>
            <a:defPPr>
              <a:defRPr lang="it-IT"/>
            </a:defPPr>
            <a:lvl1pPr>
              <a:defRPr b="1">
                <a:latin typeface="Century Gothic" panose="020B0502020202020204" pitchFamily="34" charset="0"/>
              </a:defRPr>
            </a:lvl1pPr>
          </a:lstStyle>
          <a:p>
            <a:r>
              <a:rPr lang="it-IT" dirty="0"/>
              <a:t>Compilazione e presentazione telematica di un’</a:t>
            </a:r>
            <a:r>
              <a:rPr lang="it-IT" dirty="0">
                <a:solidFill>
                  <a:schemeClr val="accent6">
                    <a:lumMod val="75000"/>
                  </a:schemeClr>
                </a:solidFill>
              </a:rPr>
              <a:t>istanza</a:t>
            </a:r>
            <a:endParaRPr lang="it-IT" dirty="0"/>
          </a:p>
        </p:txBody>
      </p:sp>
      <p:sp>
        <p:nvSpPr>
          <p:cNvPr id="4" name="Segnaposto numero diapositiva 3">
            <a:extLst>
              <a:ext uri="{FF2B5EF4-FFF2-40B4-BE49-F238E27FC236}">
                <a16:creationId xmlns:a16="http://schemas.microsoft.com/office/drawing/2014/main" id="{C136F0A4-E511-85BE-1B25-2055FBBF0FEF}"/>
              </a:ext>
            </a:extLst>
          </p:cNvPr>
          <p:cNvSpPr>
            <a:spLocks noGrp="1"/>
          </p:cNvSpPr>
          <p:nvPr>
            <p:ph type="sldNum" sz="quarter" idx="12"/>
          </p:nvPr>
        </p:nvSpPr>
        <p:spPr/>
        <p:txBody>
          <a:bodyPr/>
          <a:lstStyle/>
          <a:p>
            <a:fld id="{A8CBF5B2-028F-4E29-A8FB-D914875C6F2F}" type="slidenum">
              <a:rPr lang="it-IT" smtClean="0"/>
              <a:pPr/>
              <a:t>7</a:t>
            </a:fld>
            <a:endParaRPr lang="it-IT" dirty="0"/>
          </a:p>
        </p:txBody>
      </p:sp>
      <p:sp>
        <p:nvSpPr>
          <p:cNvPr id="9" name="CasellaDiTesto 8">
            <a:extLst>
              <a:ext uri="{FF2B5EF4-FFF2-40B4-BE49-F238E27FC236}">
                <a16:creationId xmlns:a16="http://schemas.microsoft.com/office/drawing/2014/main" id="{D8F1EF38-788E-4570-74DD-70B237053CF1}"/>
              </a:ext>
            </a:extLst>
          </p:cNvPr>
          <p:cNvSpPr txBox="1"/>
          <p:nvPr/>
        </p:nvSpPr>
        <p:spPr>
          <a:xfrm>
            <a:off x="403556" y="2430413"/>
            <a:ext cx="5616927" cy="3708708"/>
          </a:xfrm>
          <a:prstGeom prst="rect">
            <a:avLst/>
          </a:prstGeom>
          <a:noFill/>
        </p:spPr>
        <p:txBody>
          <a:bodyPr wrap="square" rtlCol="0">
            <a:spAutoFit/>
          </a:bodyPr>
          <a:lstStyle/>
          <a:p>
            <a:pPr>
              <a:spcAft>
                <a:spcPts val="600"/>
              </a:spcAft>
            </a:pPr>
            <a:r>
              <a:rPr lang="it-IT" sz="2000" dirty="0"/>
              <a:t>Alle caratteristiche comuni a tutti i </a:t>
            </a:r>
            <a:r>
              <a:rPr lang="it-IT" sz="2000" b="1" dirty="0">
                <a:solidFill>
                  <a:schemeClr val="accent6">
                    <a:lumMod val="75000"/>
                  </a:schemeClr>
                </a:solidFill>
              </a:rPr>
              <a:t>Servizi</a:t>
            </a:r>
            <a:r>
              <a:rPr lang="it-IT" sz="2000" dirty="0"/>
              <a:t> si aggiunge:</a:t>
            </a:r>
          </a:p>
          <a:p>
            <a:pPr marL="342900" indent="-342900">
              <a:buFont typeface="Wingdings" panose="05000000000000000000" pitchFamily="2" charset="2"/>
              <a:buChar char="§"/>
            </a:pPr>
            <a:r>
              <a:rPr lang="it-IT" sz="2000" dirty="0"/>
              <a:t>gestione integrata delle ricevute di lavorazione</a:t>
            </a:r>
          </a:p>
          <a:p>
            <a:pPr marL="342900" indent="-342900">
              <a:buFont typeface="Wingdings" panose="05000000000000000000" pitchFamily="2" charset="2"/>
              <a:buChar char="§"/>
            </a:pPr>
            <a:r>
              <a:rPr lang="it-IT" sz="2000" dirty="0"/>
              <a:t>snellimento dei processi di trattazione mediante:</a:t>
            </a:r>
          </a:p>
          <a:p>
            <a:pPr marL="800100" lvl="1" indent="-342900">
              <a:buFont typeface="Wingdings" panose="05000000000000000000" pitchFamily="2" charset="2"/>
              <a:buChar char="ü"/>
            </a:pPr>
            <a:r>
              <a:rPr lang="it-IT" dirty="0"/>
              <a:t>acquisizione automatizzata dell’istanza nei work-flow di lavorazione sul SIT</a:t>
            </a:r>
          </a:p>
          <a:p>
            <a:pPr marL="800100" lvl="1" indent="-342900">
              <a:buFont typeface="Wingdings" panose="05000000000000000000" pitchFamily="2" charset="2"/>
              <a:buChar char="ü"/>
            </a:pPr>
            <a:r>
              <a:rPr lang="it-IT" dirty="0"/>
              <a:t>precompilazione nei work-flow di lavorazione con i dati inseriti dal richiedente in fase di predisposizione dell’istanza</a:t>
            </a:r>
          </a:p>
          <a:p>
            <a:pPr marL="342900" indent="-342900">
              <a:buFont typeface="Wingdings" panose="05000000000000000000" pitchFamily="2" charset="2"/>
              <a:buChar char="§"/>
            </a:pPr>
            <a:r>
              <a:rPr lang="it-IT" sz="2000" dirty="0"/>
              <a:t>gestione automatizzata del pagamento dell’imposta di bollo per via telematica</a:t>
            </a:r>
          </a:p>
          <a:p>
            <a:pPr marL="342900" indent="-342900">
              <a:buFont typeface="Wingdings" panose="05000000000000000000" pitchFamily="2" charset="2"/>
              <a:buChar char="§"/>
            </a:pPr>
            <a:endParaRPr lang="it-IT" sz="2000" dirty="0"/>
          </a:p>
        </p:txBody>
      </p:sp>
      <p:pic>
        <p:nvPicPr>
          <p:cNvPr id="10" name="Immagine 9" descr="Immagine che contiene Blu elettrico, Carattere, logo, blu&#10;&#10;Descrizione generata automaticamente">
            <a:extLst>
              <a:ext uri="{FF2B5EF4-FFF2-40B4-BE49-F238E27FC236}">
                <a16:creationId xmlns:a16="http://schemas.microsoft.com/office/drawing/2014/main" id="{5A012266-9872-BF44-DE8C-11F5087B0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4750" y="5178268"/>
            <a:ext cx="906077" cy="646137"/>
          </a:xfrm>
          <a:prstGeom prst="ellipse">
            <a:avLst/>
          </a:prstGeom>
          <a:ln>
            <a:noFill/>
          </a:ln>
          <a:effectLst>
            <a:glow>
              <a:schemeClr val="accent1">
                <a:alpha val="57000"/>
              </a:schemeClr>
            </a:glow>
            <a:softEdge rad="63500"/>
          </a:effectLst>
        </p:spPr>
      </p:pic>
      <p:pic>
        <p:nvPicPr>
          <p:cNvPr id="8" name="Immagine 7" descr="Immagine che contiene testo, schermata, software, Pagina Web&#10;&#10;Descrizione generata automaticamente">
            <a:extLst>
              <a:ext uri="{FF2B5EF4-FFF2-40B4-BE49-F238E27FC236}">
                <a16:creationId xmlns:a16="http://schemas.microsoft.com/office/drawing/2014/main" id="{991E34EA-0580-1E7D-AA54-064929DACC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3" y="2331081"/>
            <a:ext cx="2681304" cy="1526603"/>
          </a:xfrm>
          <a:prstGeom prst="rect">
            <a:avLst/>
          </a:prstGeom>
          <a:ln>
            <a:noFill/>
          </a:ln>
          <a:effectLst>
            <a:outerShdw blurRad="292100" dist="139700" dir="2700000" algn="tl" rotWithShape="0">
              <a:srgbClr val="333333">
                <a:alpha val="65000"/>
              </a:srgbClr>
            </a:outerShdw>
          </a:effectLst>
        </p:spPr>
      </p:pic>
      <p:pic>
        <p:nvPicPr>
          <p:cNvPr id="7" name="Immagine 6" descr="Immagine che contiene testo, schermata, Pagina Web, software&#10;&#10;Descrizione generata automaticamente">
            <a:extLst>
              <a:ext uri="{FF2B5EF4-FFF2-40B4-BE49-F238E27FC236}">
                <a16:creationId xmlns:a16="http://schemas.microsoft.com/office/drawing/2014/main" id="{28945AC3-403D-B2FB-BF1E-5FF73D1B27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0483" y="3476966"/>
            <a:ext cx="2685372" cy="13934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2426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BA1787E1-2191-5FF1-12DD-086EB67B822F}"/>
              </a:ext>
            </a:extLst>
          </p:cNvPr>
          <p:cNvSpPr>
            <a:spLocks noGrp="1"/>
          </p:cNvSpPr>
          <p:nvPr>
            <p:ph type="ftr" sz="quarter" idx="11"/>
          </p:nvPr>
        </p:nvSpPr>
        <p:spPr/>
        <p:txBody>
          <a:bodyPr/>
          <a:lstStyle/>
          <a:p>
            <a:r>
              <a:rPr lang="it-IT"/>
              <a:t>Evoluzione dei servizi di consultazione ed aggiornamento del CT e del CF</a:t>
            </a:r>
            <a:endParaRPr lang="it-IT" dirty="0"/>
          </a:p>
        </p:txBody>
      </p:sp>
      <p:sp>
        <p:nvSpPr>
          <p:cNvPr id="3" name="Titolo 2">
            <a:extLst>
              <a:ext uri="{FF2B5EF4-FFF2-40B4-BE49-F238E27FC236}">
                <a16:creationId xmlns:a16="http://schemas.microsoft.com/office/drawing/2014/main" id="{5ED193C1-FE81-BBC8-5910-A16B75C1BCF9}"/>
              </a:ext>
            </a:extLst>
          </p:cNvPr>
          <p:cNvSpPr>
            <a:spLocks noGrp="1"/>
          </p:cNvSpPr>
          <p:nvPr>
            <p:ph type="title"/>
          </p:nvPr>
        </p:nvSpPr>
        <p:spPr/>
        <p:txBody>
          <a:bodyPr/>
          <a:lstStyle/>
          <a:p>
            <a:r>
              <a:rPr lang="it-IT" sz="3200" dirty="0"/>
              <a:t>Istanze-WEB</a:t>
            </a:r>
            <a:endParaRPr lang="it-IT" dirty="0"/>
          </a:p>
        </p:txBody>
      </p:sp>
      <p:pic>
        <p:nvPicPr>
          <p:cNvPr id="5" name="Picture 8" descr="Web Application Icons - Free SVG &amp; PNG Web Application Images - Noun Project">
            <a:extLst>
              <a:ext uri="{FF2B5EF4-FFF2-40B4-BE49-F238E27FC236}">
                <a16:creationId xmlns:a16="http://schemas.microsoft.com/office/drawing/2014/main" id="{C6C559E8-96E1-88F8-0C61-868781655F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156" y="1636420"/>
            <a:ext cx="828000" cy="82800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AFA9721D-43D8-CBDA-20B6-0BB23637EFF0}"/>
              </a:ext>
            </a:extLst>
          </p:cNvPr>
          <p:cNvSpPr txBox="1"/>
          <p:nvPr/>
        </p:nvSpPr>
        <p:spPr>
          <a:xfrm>
            <a:off x="1345471" y="1638325"/>
            <a:ext cx="7403242" cy="646331"/>
          </a:xfrm>
          <a:prstGeom prst="rect">
            <a:avLst/>
          </a:prstGeom>
          <a:noFill/>
        </p:spPr>
        <p:txBody>
          <a:bodyPr wrap="square" rtlCol="0">
            <a:spAutoFit/>
          </a:bodyPr>
          <a:lstStyle>
            <a:defPPr>
              <a:defRPr lang="it-IT"/>
            </a:defPPr>
            <a:lvl1pPr>
              <a:defRPr b="1">
                <a:latin typeface="Century Gothic" panose="020B0502020202020204" pitchFamily="34" charset="0"/>
              </a:defRPr>
            </a:lvl1pPr>
          </a:lstStyle>
          <a:p>
            <a:r>
              <a:rPr lang="it-IT" dirty="0"/>
              <a:t>Compilazione e presentazione telematica di un’</a:t>
            </a:r>
            <a:r>
              <a:rPr lang="it-IT" dirty="0">
                <a:solidFill>
                  <a:schemeClr val="accent6">
                    <a:lumMod val="75000"/>
                  </a:schemeClr>
                </a:solidFill>
              </a:rPr>
              <a:t>istanza</a:t>
            </a:r>
            <a:endParaRPr lang="it-IT" dirty="0"/>
          </a:p>
          <a:p>
            <a:r>
              <a:rPr lang="it-IT" b="0" dirty="0">
                <a:latin typeface="+mj-lt"/>
              </a:rPr>
              <a:t>Può essere effettuata direttamente o da un soggetto delegato</a:t>
            </a:r>
          </a:p>
        </p:txBody>
      </p:sp>
      <p:sp>
        <p:nvSpPr>
          <p:cNvPr id="4" name="Segnaposto numero diapositiva 3">
            <a:extLst>
              <a:ext uri="{FF2B5EF4-FFF2-40B4-BE49-F238E27FC236}">
                <a16:creationId xmlns:a16="http://schemas.microsoft.com/office/drawing/2014/main" id="{C136F0A4-E511-85BE-1B25-2055FBBF0FEF}"/>
              </a:ext>
            </a:extLst>
          </p:cNvPr>
          <p:cNvSpPr>
            <a:spLocks noGrp="1"/>
          </p:cNvSpPr>
          <p:nvPr>
            <p:ph type="sldNum" sz="quarter" idx="12"/>
          </p:nvPr>
        </p:nvSpPr>
        <p:spPr/>
        <p:txBody>
          <a:bodyPr/>
          <a:lstStyle/>
          <a:p>
            <a:fld id="{A8CBF5B2-028F-4E29-A8FB-D914875C6F2F}" type="slidenum">
              <a:rPr lang="it-IT" smtClean="0"/>
              <a:pPr/>
              <a:t>8</a:t>
            </a:fld>
            <a:endParaRPr lang="it-IT" dirty="0"/>
          </a:p>
        </p:txBody>
      </p:sp>
      <p:pic>
        <p:nvPicPr>
          <p:cNvPr id="14" name="Immagine 13">
            <a:extLst>
              <a:ext uri="{FF2B5EF4-FFF2-40B4-BE49-F238E27FC236}">
                <a16:creationId xmlns:a16="http://schemas.microsoft.com/office/drawing/2014/main" id="{1C7DE92E-6D6A-A11C-BEF7-9A303042BD7F}"/>
              </a:ext>
            </a:extLst>
          </p:cNvPr>
          <p:cNvPicPr>
            <a:picLocks noChangeAspect="1"/>
          </p:cNvPicPr>
          <p:nvPr/>
        </p:nvPicPr>
        <p:blipFill>
          <a:blip r:embed="rId3"/>
          <a:stretch>
            <a:fillRect/>
          </a:stretch>
        </p:blipFill>
        <p:spPr>
          <a:xfrm>
            <a:off x="2163797" y="2420939"/>
            <a:ext cx="6728683" cy="3888382"/>
          </a:xfrm>
          <a:prstGeom prst="rect">
            <a:avLst/>
          </a:prstGeom>
          <a:ln>
            <a:noFill/>
          </a:ln>
          <a:effectLst>
            <a:outerShdw blurRad="292100" dist="139700" dir="2700000" algn="tl" rotWithShape="0">
              <a:srgbClr val="333333">
                <a:alpha val="65000"/>
              </a:srgbClr>
            </a:outerShdw>
          </a:effectLst>
        </p:spPr>
      </p:pic>
      <p:sp>
        <p:nvSpPr>
          <p:cNvPr id="8" name="Rettangolo 7">
            <a:extLst>
              <a:ext uri="{FF2B5EF4-FFF2-40B4-BE49-F238E27FC236}">
                <a16:creationId xmlns:a16="http://schemas.microsoft.com/office/drawing/2014/main" id="{6420A255-DD11-7DFA-85FF-0D2D55B2BDC1}"/>
              </a:ext>
            </a:extLst>
          </p:cNvPr>
          <p:cNvSpPr/>
          <p:nvPr/>
        </p:nvSpPr>
        <p:spPr>
          <a:xfrm rot="20243296">
            <a:off x="5656102" y="361480"/>
            <a:ext cx="2962670" cy="954107"/>
          </a:xfrm>
          <a:prstGeom prst="rect">
            <a:avLst/>
          </a:prstGeom>
          <a:noFill/>
        </p:spPr>
        <p:txBody>
          <a:bodyPr wrap="none" lIns="91440" tIns="45720" rIns="91440" bIns="45720">
            <a:spAutoFit/>
          </a:bodyPr>
          <a:lstStyle/>
          <a:p>
            <a:pPr algn="ctr"/>
            <a:r>
              <a:rPr lang="it-IT" sz="2800" b="1" cap="none" spc="0" dirty="0">
                <a:ln w="10160">
                  <a:solidFill>
                    <a:srgbClr val="FF0000"/>
                  </a:solidFill>
                  <a:prstDash val="solid"/>
                </a:ln>
                <a:solidFill>
                  <a:srgbClr val="FFFFFF"/>
                </a:solidFill>
                <a:effectLst>
                  <a:outerShdw blurRad="38100" dist="22860" dir="5400000" algn="tl" rotWithShape="0">
                    <a:srgbClr val="000000">
                      <a:alpha val="30000"/>
                    </a:srgbClr>
                  </a:outerShdw>
                </a:effectLst>
              </a:rPr>
              <a:t>Come funziona un </a:t>
            </a:r>
          </a:p>
          <a:p>
            <a:pPr algn="ctr"/>
            <a:r>
              <a:rPr lang="it-IT" sz="2800" b="1" dirty="0">
                <a:ln w="10160">
                  <a:solidFill>
                    <a:srgbClr val="FF0000"/>
                  </a:solidFill>
                  <a:prstDash val="solid"/>
                </a:ln>
                <a:solidFill>
                  <a:srgbClr val="FFFFFF"/>
                </a:solidFill>
                <a:effectLst>
                  <a:outerShdw blurRad="38100" dist="22860" dir="5400000" algn="tl" rotWithShape="0">
                    <a:srgbClr val="000000">
                      <a:alpha val="30000"/>
                    </a:srgbClr>
                  </a:outerShdw>
                </a:effectLst>
              </a:rPr>
              <a:t>Servizio WEB</a:t>
            </a:r>
            <a:endParaRPr lang="it-IT" sz="2800" b="1" cap="none" spc="0" dirty="0">
              <a:ln w="10160">
                <a:solidFill>
                  <a:srgbClr val="FF0000"/>
                </a:solidFill>
                <a:prstDash val="solid"/>
              </a:ln>
              <a:solidFill>
                <a:srgbClr val="FFFFFF"/>
              </a:solidFill>
              <a:effectLst>
                <a:outerShdw blurRad="38100" dist="22860" dir="5400000" algn="tl" rotWithShape="0">
                  <a:srgbClr val="000000">
                    <a:alpha val="30000"/>
                  </a:srgbClr>
                </a:outerShdw>
              </a:effectLst>
            </a:endParaRPr>
          </a:p>
        </p:txBody>
      </p:sp>
      <p:sp>
        <p:nvSpPr>
          <p:cNvPr id="19" name="Rettangolo 18">
            <a:extLst>
              <a:ext uri="{FF2B5EF4-FFF2-40B4-BE49-F238E27FC236}">
                <a16:creationId xmlns:a16="http://schemas.microsoft.com/office/drawing/2014/main" id="{46AFD590-CC04-C8CA-E1CE-9780CE483835}"/>
              </a:ext>
            </a:extLst>
          </p:cNvPr>
          <p:cNvSpPr/>
          <p:nvPr/>
        </p:nvSpPr>
        <p:spPr>
          <a:xfrm>
            <a:off x="2051720" y="3717032"/>
            <a:ext cx="3168352" cy="100811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8" name="Immagine 17">
            <a:extLst>
              <a:ext uri="{FF2B5EF4-FFF2-40B4-BE49-F238E27FC236}">
                <a16:creationId xmlns:a16="http://schemas.microsoft.com/office/drawing/2014/main" id="{3EDA34D0-D028-C6CF-4EF0-B33BD6769DD5}"/>
              </a:ext>
            </a:extLst>
          </p:cNvPr>
          <p:cNvPicPr>
            <a:picLocks noChangeAspect="1"/>
          </p:cNvPicPr>
          <p:nvPr/>
        </p:nvPicPr>
        <p:blipFill>
          <a:blip r:embed="rId4"/>
          <a:stretch>
            <a:fillRect/>
          </a:stretch>
        </p:blipFill>
        <p:spPr>
          <a:xfrm>
            <a:off x="1429020" y="3284984"/>
            <a:ext cx="6791325" cy="1771650"/>
          </a:xfrm>
          <a:prstGeom prst="rect">
            <a:avLst/>
          </a:prstGeom>
          <a:ln w="28575">
            <a:solidFill>
              <a:srgbClr val="FF0000"/>
            </a:solidFill>
          </a:ln>
        </p:spPr>
      </p:pic>
    </p:spTree>
    <p:extLst>
      <p:ext uri="{BB962C8B-B14F-4D97-AF65-F5344CB8AC3E}">
        <p14:creationId xmlns:p14="http://schemas.microsoft.com/office/powerpoint/2010/main" val="178739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BA1787E1-2191-5FF1-12DD-086EB67B822F}"/>
              </a:ext>
            </a:extLst>
          </p:cNvPr>
          <p:cNvSpPr>
            <a:spLocks noGrp="1"/>
          </p:cNvSpPr>
          <p:nvPr>
            <p:ph type="ftr" sz="quarter" idx="11"/>
          </p:nvPr>
        </p:nvSpPr>
        <p:spPr/>
        <p:txBody>
          <a:bodyPr/>
          <a:lstStyle/>
          <a:p>
            <a:r>
              <a:rPr lang="it-IT"/>
              <a:t>Evoluzione dei servizi di consultazione ed aggiornamento del CT e del CF</a:t>
            </a:r>
            <a:endParaRPr lang="it-IT" dirty="0"/>
          </a:p>
        </p:txBody>
      </p:sp>
      <p:sp>
        <p:nvSpPr>
          <p:cNvPr id="3" name="Titolo 2">
            <a:extLst>
              <a:ext uri="{FF2B5EF4-FFF2-40B4-BE49-F238E27FC236}">
                <a16:creationId xmlns:a16="http://schemas.microsoft.com/office/drawing/2014/main" id="{5ED193C1-FE81-BBC8-5910-A16B75C1BCF9}"/>
              </a:ext>
            </a:extLst>
          </p:cNvPr>
          <p:cNvSpPr>
            <a:spLocks noGrp="1"/>
          </p:cNvSpPr>
          <p:nvPr>
            <p:ph type="title"/>
          </p:nvPr>
        </p:nvSpPr>
        <p:spPr/>
        <p:txBody>
          <a:bodyPr/>
          <a:lstStyle/>
          <a:p>
            <a:r>
              <a:rPr lang="it-IT" sz="3200" dirty="0"/>
              <a:t>Istanze-WEB</a:t>
            </a:r>
            <a:endParaRPr lang="it-IT" dirty="0"/>
          </a:p>
        </p:txBody>
      </p:sp>
      <p:pic>
        <p:nvPicPr>
          <p:cNvPr id="5" name="Picture 8" descr="Web Application Icons - Free SVG &amp; PNG Web Application Images - Noun Project">
            <a:extLst>
              <a:ext uri="{FF2B5EF4-FFF2-40B4-BE49-F238E27FC236}">
                <a16:creationId xmlns:a16="http://schemas.microsoft.com/office/drawing/2014/main" id="{C6C559E8-96E1-88F8-0C61-868781655F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156" y="1636420"/>
            <a:ext cx="828000" cy="82800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AFA9721D-43D8-CBDA-20B6-0BB23637EFF0}"/>
              </a:ext>
            </a:extLst>
          </p:cNvPr>
          <p:cNvSpPr txBox="1"/>
          <p:nvPr/>
        </p:nvSpPr>
        <p:spPr>
          <a:xfrm>
            <a:off x="1345471" y="1638325"/>
            <a:ext cx="7403242" cy="646331"/>
          </a:xfrm>
          <a:prstGeom prst="rect">
            <a:avLst/>
          </a:prstGeom>
          <a:noFill/>
        </p:spPr>
        <p:txBody>
          <a:bodyPr wrap="square" rtlCol="0">
            <a:spAutoFit/>
          </a:bodyPr>
          <a:lstStyle>
            <a:defPPr>
              <a:defRPr lang="it-IT"/>
            </a:defPPr>
            <a:lvl1pPr>
              <a:defRPr b="1">
                <a:latin typeface="Century Gothic" panose="020B0502020202020204" pitchFamily="34" charset="0"/>
              </a:defRPr>
            </a:lvl1pPr>
          </a:lstStyle>
          <a:p>
            <a:r>
              <a:rPr lang="it-IT" dirty="0"/>
              <a:t>Compilazione e presentazione telematica di un’</a:t>
            </a:r>
            <a:r>
              <a:rPr lang="it-IT" dirty="0">
                <a:solidFill>
                  <a:schemeClr val="accent6">
                    <a:lumMod val="75000"/>
                  </a:schemeClr>
                </a:solidFill>
              </a:rPr>
              <a:t>istanza</a:t>
            </a:r>
            <a:endParaRPr lang="it-IT" dirty="0"/>
          </a:p>
          <a:p>
            <a:r>
              <a:rPr lang="it-IT" b="0" dirty="0">
                <a:latin typeface="Calibri" panose="020F0502020204030204" pitchFamily="34" charset="0"/>
                <a:cs typeface="Calibri" panose="020F0502020204030204" pitchFamily="34" charset="0"/>
              </a:rPr>
              <a:t>L’istanza può riguardare i dati dell’immobile o della sua intestazione catastale</a:t>
            </a:r>
          </a:p>
        </p:txBody>
      </p:sp>
      <p:sp>
        <p:nvSpPr>
          <p:cNvPr id="4" name="Segnaposto numero diapositiva 3">
            <a:extLst>
              <a:ext uri="{FF2B5EF4-FFF2-40B4-BE49-F238E27FC236}">
                <a16:creationId xmlns:a16="http://schemas.microsoft.com/office/drawing/2014/main" id="{C136F0A4-E511-85BE-1B25-2055FBBF0FEF}"/>
              </a:ext>
            </a:extLst>
          </p:cNvPr>
          <p:cNvSpPr>
            <a:spLocks noGrp="1"/>
          </p:cNvSpPr>
          <p:nvPr>
            <p:ph type="sldNum" sz="quarter" idx="12"/>
          </p:nvPr>
        </p:nvSpPr>
        <p:spPr/>
        <p:txBody>
          <a:bodyPr/>
          <a:lstStyle/>
          <a:p>
            <a:fld id="{A8CBF5B2-028F-4E29-A8FB-D914875C6F2F}" type="slidenum">
              <a:rPr lang="it-IT" smtClean="0"/>
              <a:pPr/>
              <a:t>9</a:t>
            </a:fld>
            <a:endParaRPr lang="it-IT" dirty="0"/>
          </a:p>
        </p:txBody>
      </p:sp>
      <p:pic>
        <p:nvPicPr>
          <p:cNvPr id="12" name="Immagine 11">
            <a:extLst>
              <a:ext uri="{FF2B5EF4-FFF2-40B4-BE49-F238E27FC236}">
                <a16:creationId xmlns:a16="http://schemas.microsoft.com/office/drawing/2014/main" id="{A1C0B80C-E329-1177-1DEB-C55EA193DF40}"/>
              </a:ext>
            </a:extLst>
          </p:cNvPr>
          <p:cNvPicPr>
            <a:picLocks noChangeAspect="1"/>
          </p:cNvPicPr>
          <p:nvPr/>
        </p:nvPicPr>
        <p:blipFill>
          <a:blip r:embed="rId3"/>
          <a:stretch>
            <a:fillRect/>
          </a:stretch>
        </p:blipFill>
        <p:spPr>
          <a:xfrm>
            <a:off x="1827365" y="2421320"/>
            <a:ext cx="7065115" cy="3888000"/>
          </a:xfrm>
          <a:prstGeom prst="rect">
            <a:avLst/>
          </a:prstGeom>
          <a:ln>
            <a:noFill/>
          </a:ln>
          <a:effectLst>
            <a:outerShdw blurRad="292100" dist="139700" dir="2700000" algn="tl" rotWithShape="0">
              <a:srgbClr val="333333">
                <a:alpha val="65000"/>
              </a:srgbClr>
            </a:outerShdw>
          </a:effectLst>
        </p:spPr>
      </p:pic>
      <p:sp>
        <p:nvSpPr>
          <p:cNvPr id="13" name="Rettangolo 12">
            <a:extLst>
              <a:ext uri="{FF2B5EF4-FFF2-40B4-BE49-F238E27FC236}">
                <a16:creationId xmlns:a16="http://schemas.microsoft.com/office/drawing/2014/main" id="{07CA4784-FA5A-52D2-DD80-0D980105FBBA}"/>
              </a:ext>
            </a:extLst>
          </p:cNvPr>
          <p:cNvSpPr/>
          <p:nvPr/>
        </p:nvSpPr>
        <p:spPr>
          <a:xfrm>
            <a:off x="1763688" y="4181164"/>
            <a:ext cx="3168352" cy="504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a:extLst>
              <a:ext uri="{FF2B5EF4-FFF2-40B4-BE49-F238E27FC236}">
                <a16:creationId xmlns:a16="http://schemas.microsoft.com/office/drawing/2014/main" id="{A25C2371-AA20-94E9-8B5E-073D843165D9}"/>
              </a:ext>
            </a:extLst>
          </p:cNvPr>
          <p:cNvPicPr>
            <a:picLocks noChangeAspect="1"/>
          </p:cNvPicPr>
          <p:nvPr/>
        </p:nvPicPr>
        <p:blipFill>
          <a:blip r:embed="rId4"/>
          <a:stretch>
            <a:fillRect/>
          </a:stretch>
        </p:blipFill>
        <p:spPr>
          <a:xfrm>
            <a:off x="1419690" y="3954760"/>
            <a:ext cx="6772275" cy="914400"/>
          </a:xfrm>
          <a:prstGeom prst="rect">
            <a:avLst/>
          </a:prstGeom>
          <a:ln w="28575">
            <a:solidFill>
              <a:srgbClr val="FF0000"/>
            </a:solidFill>
          </a:ln>
        </p:spPr>
      </p:pic>
    </p:spTree>
    <p:extLst>
      <p:ext uri="{BB962C8B-B14F-4D97-AF65-F5344CB8AC3E}">
        <p14:creationId xmlns:p14="http://schemas.microsoft.com/office/powerpoint/2010/main" val="336930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27091</TotalTime>
  <Words>2528</Words>
  <Application>Microsoft Office PowerPoint</Application>
  <PresentationFormat>Presentazione su schermo (4:3)</PresentationFormat>
  <Paragraphs>364</Paragraphs>
  <Slides>31</Slides>
  <Notes>2</Notes>
  <HiddenSlides>0</HiddenSlides>
  <MMClips>0</MMClips>
  <ScaleCrop>false</ScaleCrop>
  <HeadingPairs>
    <vt:vector size="6" baseType="variant">
      <vt:variant>
        <vt:lpstr>Caratteri utilizzati</vt:lpstr>
      </vt:variant>
      <vt:variant>
        <vt:i4>7</vt:i4>
      </vt:variant>
      <vt:variant>
        <vt:lpstr>Tema</vt:lpstr>
      </vt:variant>
      <vt:variant>
        <vt:i4>2</vt:i4>
      </vt:variant>
      <vt:variant>
        <vt:lpstr>Titoli diapositive</vt:lpstr>
      </vt:variant>
      <vt:variant>
        <vt:i4>31</vt:i4>
      </vt:variant>
    </vt:vector>
  </HeadingPairs>
  <TitlesOfParts>
    <vt:vector size="40" baseType="lpstr">
      <vt:lpstr>Arial</vt:lpstr>
      <vt:lpstr>Arial Black</vt:lpstr>
      <vt:lpstr>AsterStcc-Tondo</vt:lpstr>
      <vt:lpstr>Calibri</vt:lpstr>
      <vt:lpstr>Century Gothic</vt:lpstr>
      <vt:lpstr>Times New Roman</vt:lpstr>
      <vt:lpstr>Wingdings</vt:lpstr>
      <vt:lpstr>Tema di Office</vt:lpstr>
      <vt:lpstr>2_Personalizza struttura</vt:lpstr>
      <vt:lpstr>Presentazione standard di PowerPoint</vt:lpstr>
      <vt:lpstr>Argomenti</vt:lpstr>
      <vt:lpstr>Applicativi di aggiornamento in ambiente WEB</vt:lpstr>
      <vt:lpstr>Area riservata - I nuovi servizi catastali</vt:lpstr>
      <vt:lpstr>Area riservata - I nuovi servizi catastali</vt:lpstr>
      <vt:lpstr>Area riservata - I nuovi servizi catastali</vt:lpstr>
      <vt:lpstr>Istanze-WEB (Istanza di rettifica dati catastali)</vt:lpstr>
      <vt:lpstr>Istanze-WEB</vt:lpstr>
      <vt:lpstr>Istanze-WEB</vt:lpstr>
      <vt:lpstr>Istanze-WEB</vt:lpstr>
      <vt:lpstr>Istanze-WEB</vt:lpstr>
      <vt:lpstr>Istanze-WEB</vt:lpstr>
      <vt:lpstr>Voltura-WEB</vt:lpstr>
      <vt:lpstr>Voltura-WEB</vt:lpstr>
      <vt:lpstr>DoCTe-WEB</vt:lpstr>
      <vt:lpstr>DoCTe-WEB</vt:lpstr>
      <vt:lpstr>DoCTe-WEB</vt:lpstr>
      <vt:lpstr>Visura partita su microfilm</vt:lpstr>
      <vt:lpstr>Visura partita su microfilm</vt:lpstr>
      <vt:lpstr>Dichiarazioni in Catasto Fabbricati - Accettazione automatica</vt:lpstr>
      <vt:lpstr>Dichiarazioni in Catasto Fabbricati - Accettazione automatica</vt:lpstr>
      <vt:lpstr>Dichiarazioni in Catasto Fabbricati - Accettazione automatica</vt:lpstr>
      <vt:lpstr>Dichiarazioni in Catasto Fabbricati - Accettazione automatica</vt:lpstr>
      <vt:lpstr>Dichiarazioni in Catasto Fabbricati - Accettazione automatica</vt:lpstr>
      <vt:lpstr>Dichiarazioni in Catasto Fabbricati - Accettazione automatica</vt:lpstr>
      <vt:lpstr>Dichiarazioni in Catasto Fabbricati - Accettazione automatica</vt:lpstr>
      <vt:lpstr>DoCFa-WEB</vt:lpstr>
      <vt:lpstr>Legge di Bilancio 2024 - 30 dicembre 2023, n. 213 – art. 1</vt:lpstr>
      <vt:lpstr>Legge di Bilancio 2024 - 30 dicembre 2023, n. 213 – art. 1</vt:lpstr>
      <vt:lpstr>Decreti legislativi n. 219 e 220 - 30 dicembre 2023</vt:lpstr>
      <vt:lpstr>Presentazione standard di PowerPoint</vt:lpstr>
    </vt:vector>
  </TitlesOfParts>
  <Company>Agenzia del Territorio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GIUSEPPE SCHIAPPA</dc:creator>
  <cp:lastModifiedBy>Collegio Geometri</cp:lastModifiedBy>
  <cp:revision>2561</cp:revision>
  <cp:lastPrinted>2019-11-13T09:06:37Z</cp:lastPrinted>
  <dcterms:created xsi:type="dcterms:W3CDTF">2013-09-04T10:18:53Z</dcterms:created>
  <dcterms:modified xsi:type="dcterms:W3CDTF">2024-03-01T10:18:43Z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3196fb-d3f7-4981-b3d1-2458037697d8_Enabled">
    <vt:lpwstr>true</vt:lpwstr>
  </property>
  <property fmtid="{D5CDD505-2E9C-101B-9397-08002B2CF9AE}" pid="3" name="MSIP_Label_2b3196fb-d3f7-4981-b3d1-2458037697d8_SetDate">
    <vt:lpwstr>2024-01-30T10:29:24Z</vt:lpwstr>
  </property>
  <property fmtid="{D5CDD505-2E9C-101B-9397-08002B2CF9AE}" pid="4" name="MSIP_Label_2b3196fb-d3f7-4981-b3d1-2458037697d8_Method">
    <vt:lpwstr>Privileged</vt:lpwstr>
  </property>
  <property fmtid="{D5CDD505-2E9C-101B-9397-08002B2CF9AE}" pid="5" name="MSIP_Label_2b3196fb-d3f7-4981-b3d1-2458037697d8_Name">
    <vt:lpwstr>Pubblico</vt:lpwstr>
  </property>
  <property fmtid="{D5CDD505-2E9C-101B-9397-08002B2CF9AE}" pid="6" name="MSIP_Label_2b3196fb-d3f7-4981-b3d1-2458037697d8_SiteId">
    <vt:lpwstr>dc5ab1ad-4533-49df-8e99-26421b43b959</vt:lpwstr>
  </property>
  <property fmtid="{D5CDD505-2E9C-101B-9397-08002B2CF9AE}" pid="7" name="MSIP_Label_2b3196fb-d3f7-4981-b3d1-2458037697d8_ActionId">
    <vt:lpwstr>f1b6ce66-97df-4940-b377-d6e0dd9a2db1</vt:lpwstr>
  </property>
  <property fmtid="{D5CDD505-2E9C-101B-9397-08002B2CF9AE}" pid="8" name="MSIP_Label_2b3196fb-d3f7-4981-b3d1-2458037697d8_ContentBits">
    <vt:lpwstr>0</vt:lpwstr>
  </property>
</Properties>
</file>